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275" r:id="rId73"/>
    <p:sldId id="276" r:id="rId74"/>
    <p:sldId id="277" r:id="rId75"/>
    <p:sldId id="278" r:id="rId76"/>
    <p:sldId id="279" r:id="rId77"/>
    <p:sldId id="280" r:id="rId78"/>
    <p:sldId id="281" r:id="rId79"/>
    <p:sldId id="282" r:id="rId80"/>
    <p:sldId id="283" r:id="rId81"/>
    <p:sldId id="284" r:id="rId82"/>
    <p:sldId id="285" r:id="rId83"/>
    <p:sldId id="286" r:id="rId84"/>
    <p:sldId id="287" r:id="rId85"/>
    <p:sldId id="288" r:id="rId86"/>
    <p:sldId id="289" r:id="rId87"/>
    <p:sldId id="290" r:id="rId88"/>
    <p:sldId id="291" r:id="rId89"/>
    <p:sldId id="292" r:id="rId90"/>
    <p:sldId id="293" r:id="rId91"/>
    <p:sldId id="294" r:id="rId92"/>
    <p:sldId id="295" r:id="rId93"/>
    <p:sldId id="296" r:id="rId94"/>
    <p:sldId id="297" r:id="rId95"/>
    <p:sldId id="298" r:id="rId96"/>
    <p:sldId id="299" r:id="rId97"/>
    <p:sldId id="300" r:id="rId98"/>
    <p:sldId id="301" r:id="rId99"/>
    <p:sldId id="302" r:id="rId100"/>
    <p:sldId id="303" r:id="rId101"/>
    <p:sldId id="304" r:id="rId10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JetBrains Mono" charset="1" panose="02010509020102050004"/>
      <p:regular r:id="rId16"/>
    </p:embeddedFont>
    <p:embeddedFont>
      <p:font typeface="JetBrains Mono Bold" charset="1" panose="02010809030102050004"/>
      <p:regular r:id="rId17"/>
    </p:embeddedFont>
    <p:embeddedFont>
      <p:font typeface="JetBrains Mono Italics" charset="1" panose="02010509020102050004"/>
      <p:regular r:id="rId18"/>
    </p:embeddedFont>
    <p:embeddedFont>
      <p:font typeface="JetBrains Mono Bold Italics" charset="1" panose="02010809030102050004"/>
      <p:regular r:id="rId19"/>
    </p:embeddedFont>
    <p:embeddedFont>
      <p:font typeface="JetBrains Mono Medium" charset="1" panose="02010609020102050004"/>
      <p:regular r:id="rId20"/>
    </p:embeddedFont>
    <p:embeddedFont>
      <p:font typeface="JetBrains Mono Medium Italics" charset="1" panose="02010609020102050004"/>
      <p:regular r:id="rId21"/>
    </p:embeddedFont>
    <p:embeddedFont>
      <p:font typeface="JetBrains Mono Ultra-Bold" charset="1" panose="02010909030102050004"/>
      <p:regular r:id="rId22"/>
    </p:embeddedFont>
    <p:embeddedFont>
      <p:font typeface="JetBrains Mono Ultra-Bold Italics" charset="1" panose="02010909030102050004"/>
      <p:regular r:id="rId23"/>
    </p:embeddedFont>
    <p:embeddedFont>
      <p:font typeface="Quicksand" charset="1" panose="00000500000000000000"/>
      <p:regular r:id="rId24"/>
    </p:embeddedFont>
    <p:embeddedFont>
      <p:font typeface="Quicksand Bold" charset="1" panose="00000800000000000000"/>
      <p:regular r:id="rId25"/>
    </p:embeddedFont>
    <p:embeddedFont>
      <p:font typeface="Quicksand Light" charset="1" panose="00000400000000000000"/>
      <p:regular r:id="rId26"/>
    </p:embeddedFont>
    <p:embeddedFont>
      <p:font typeface="Quicksand Medium" charset="1" panose="00000600000000000000"/>
      <p:regular r:id="rId27"/>
    </p:embeddedFont>
    <p:embeddedFont>
      <p:font typeface="Be Vietnam" charset="1" panose="00000500000000000000"/>
      <p:regular r:id="rId28"/>
    </p:embeddedFont>
    <p:embeddedFont>
      <p:font typeface="Be Vietnam Italics" charset="1" panose="00000500000000000000"/>
      <p:regular r:id="rId29"/>
    </p:embeddedFont>
    <p:embeddedFont>
      <p:font typeface="Be Vietnam Thin" charset="1" panose="00000200000000000000"/>
      <p:regular r:id="rId30"/>
    </p:embeddedFont>
    <p:embeddedFont>
      <p:font typeface="Be Vietnam Thin Italics" charset="1" panose="00000300000000000000"/>
      <p:regular r:id="rId31"/>
    </p:embeddedFont>
    <p:embeddedFont>
      <p:font typeface="Be Vietnam Medium" charset="1" panose="00000600000000000000"/>
      <p:regular r:id="rId32"/>
    </p:embeddedFont>
    <p:embeddedFont>
      <p:font typeface="Be Vietnam Medium Italics" charset="1" panose="00000600000000000000"/>
      <p:regular r:id="rId33"/>
    </p:embeddedFont>
    <p:embeddedFont>
      <p:font typeface="Be Vietnam Ultra-Bold" charset="1" panose="00000900000000000000"/>
      <p:regular r:id="rId34"/>
    </p:embeddedFont>
    <p:embeddedFont>
      <p:font typeface="Be Vietnam Ultra-Bold Italics" charset="1" panose="00000900000000000000"/>
      <p:regular r:id="rId35"/>
    </p:embeddedFont>
    <p:embeddedFont>
      <p:font typeface="Montserrat" charset="1" panose="00000500000000000000"/>
      <p:regular r:id="rId36"/>
    </p:embeddedFont>
    <p:embeddedFont>
      <p:font typeface="Montserrat Bold" charset="1" panose="00000800000000000000"/>
      <p:regular r:id="rId37"/>
    </p:embeddedFont>
    <p:embeddedFont>
      <p:font typeface="Montserrat Italics" charset="1" panose="00000500000000000000"/>
      <p:regular r:id="rId38"/>
    </p:embeddedFont>
    <p:embeddedFont>
      <p:font typeface="Montserrat Bold Italics" charset="1" panose="00000800000000000000"/>
      <p:regular r:id="rId39"/>
    </p:embeddedFont>
    <p:embeddedFont>
      <p:font typeface="Montserrat Thin" charset="1" panose="00000300000000000000"/>
      <p:regular r:id="rId40"/>
    </p:embeddedFont>
    <p:embeddedFont>
      <p:font typeface="Montserrat Thin Italics" charset="1" panose="00000300000000000000"/>
      <p:regular r:id="rId41"/>
    </p:embeddedFont>
    <p:embeddedFont>
      <p:font typeface="Montserrat Extra-Light" charset="1" panose="00000300000000000000"/>
      <p:regular r:id="rId42"/>
    </p:embeddedFont>
    <p:embeddedFont>
      <p:font typeface="Montserrat Extra-Light Italics" charset="1" panose="00000300000000000000"/>
      <p:regular r:id="rId43"/>
    </p:embeddedFont>
    <p:embeddedFont>
      <p:font typeface="Montserrat Light" charset="1" panose="00000400000000000000"/>
      <p:regular r:id="rId44"/>
    </p:embeddedFont>
    <p:embeddedFont>
      <p:font typeface="Montserrat Light Italics" charset="1" panose="00000400000000000000"/>
      <p:regular r:id="rId45"/>
    </p:embeddedFont>
    <p:embeddedFont>
      <p:font typeface="Montserrat Medium" charset="1" panose="00000600000000000000"/>
      <p:regular r:id="rId46"/>
    </p:embeddedFont>
    <p:embeddedFont>
      <p:font typeface="Montserrat Medium Italics" charset="1" panose="00000600000000000000"/>
      <p:regular r:id="rId47"/>
    </p:embeddedFont>
    <p:embeddedFont>
      <p:font typeface="Montserrat Semi-Bold" charset="1" panose="00000700000000000000"/>
      <p:regular r:id="rId48"/>
    </p:embeddedFont>
    <p:embeddedFont>
      <p:font typeface="Montserrat Semi-Bold Italics" charset="1" panose="00000700000000000000"/>
      <p:regular r:id="rId49"/>
    </p:embeddedFont>
    <p:embeddedFont>
      <p:font typeface="Montserrat Ultra-Bold" charset="1" panose="00000900000000000000"/>
      <p:regular r:id="rId50"/>
    </p:embeddedFont>
    <p:embeddedFont>
      <p:font typeface="Montserrat Ultra-Bold Italics" charset="1" panose="00000900000000000000"/>
      <p:regular r:id="rId51"/>
    </p:embeddedFont>
    <p:embeddedFont>
      <p:font typeface="Montserrat Heavy" charset="1" panose="00000A00000000000000"/>
      <p:regular r:id="rId52"/>
    </p:embeddedFont>
    <p:embeddedFont>
      <p:font typeface="Montserrat Heavy Italics"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47.xml" Type="http://schemas.openxmlformats.org/officeDocument/2006/relationships/slide"/><Relationship Id="rId101" Target="slides/slide48.xml" Type="http://schemas.openxmlformats.org/officeDocument/2006/relationships/slide"/><Relationship Id="rId102" Target="slides/slide49.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70" Target="slides/slide17.xml" Type="http://schemas.openxmlformats.org/officeDocument/2006/relationships/slide"/><Relationship Id="rId71" Target="slides/slide18.xml" Type="http://schemas.openxmlformats.org/officeDocument/2006/relationships/slide"/><Relationship Id="rId72" Target="slides/slide19.xml" Type="http://schemas.openxmlformats.org/officeDocument/2006/relationships/slide"/><Relationship Id="rId73" Target="slides/slide20.xml" Type="http://schemas.openxmlformats.org/officeDocument/2006/relationships/slide"/><Relationship Id="rId74" Target="slides/slide21.xml" Type="http://schemas.openxmlformats.org/officeDocument/2006/relationships/slide"/><Relationship Id="rId75" Target="slides/slide22.xml" Type="http://schemas.openxmlformats.org/officeDocument/2006/relationships/slide"/><Relationship Id="rId76" Target="slides/slide23.xml" Type="http://schemas.openxmlformats.org/officeDocument/2006/relationships/slide"/><Relationship Id="rId77" Target="slides/slide24.xml" Type="http://schemas.openxmlformats.org/officeDocument/2006/relationships/slide"/><Relationship Id="rId78" Target="slides/slide25.xml" Type="http://schemas.openxmlformats.org/officeDocument/2006/relationships/slide"/><Relationship Id="rId79" Target="slides/slide26.xml" Type="http://schemas.openxmlformats.org/officeDocument/2006/relationships/slide"/><Relationship Id="rId8" Target="fonts/font8.fntdata" Type="http://schemas.openxmlformats.org/officeDocument/2006/relationships/font"/><Relationship Id="rId80" Target="slides/slide27.xml" Type="http://schemas.openxmlformats.org/officeDocument/2006/relationships/slide"/><Relationship Id="rId81" Target="slides/slide28.xml" Type="http://schemas.openxmlformats.org/officeDocument/2006/relationships/slide"/><Relationship Id="rId82" Target="slides/slide29.xml" Type="http://schemas.openxmlformats.org/officeDocument/2006/relationships/slide"/><Relationship Id="rId83" Target="slides/slide30.xml" Type="http://schemas.openxmlformats.org/officeDocument/2006/relationships/slide"/><Relationship Id="rId84" Target="slides/slide31.xml" Type="http://schemas.openxmlformats.org/officeDocument/2006/relationships/slide"/><Relationship Id="rId85" Target="slides/slide32.xml" Type="http://schemas.openxmlformats.org/officeDocument/2006/relationships/slide"/><Relationship Id="rId86" Target="slides/slide33.xml" Type="http://schemas.openxmlformats.org/officeDocument/2006/relationships/slide"/><Relationship Id="rId87" Target="slides/slide34.xml" Type="http://schemas.openxmlformats.org/officeDocument/2006/relationships/slide"/><Relationship Id="rId88" Target="slides/slide35.xml" Type="http://schemas.openxmlformats.org/officeDocument/2006/relationships/slide"/><Relationship Id="rId89" Target="slides/slide36.xml" Type="http://schemas.openxmlformats.org/officeDocument/2006/relationships/slide"/><Relationship Id="rId9" Target="fonts/font9.fntdata" Type="http://schemas.openxmlformats.org/officeDocument/2006/relationships/font"/><Relationship Id="rId90" Target="slides/slide37.xml" Type="http://schemas.openxmlformats.org/officeDocument/2006/relationships/slide"/><Relationship Id="rId91" Target="slides/slide38.xml" Type="http://schemas.openxmlformats.org/officeDocument/2006/relationships/slide"/><Relationship Id="rId92" Target="slides/slide39.xml" Type="http://schemas.openxmlformats.org/officeDocument/2006/relationships/slide"/><Relationship Id="rId93" Target="slides/slide40.xml" Type="http://schemas.openxmlformats.org/officeDocument/2006/relationships/slide"/><Relationship Id="rId94" Target="slides/slide41.xml" Type="http://schemas.openxmlformats.org/officeDocument/2006/relationships/slide"/><Relationship Id="rId95" Target="slides/slide42.xml" Type="http://schemas.openxmlformats.org/officeDocument/2006/relationships/slide"/><Relationship Id="rId96" Target="slides/slide43.xml" Type="http://schemas.openxmlformats.org/officeDocument/2006/relationships/slide"/><Relationship Id="rId97" Target="slides/slide44.xml" Type="http://schemas.openxmlformats.org/officeDocument/2006/relationships/slide"/><Relationship Id="rId98" Target="slides/slide45.xml" Type="http://schemas.openxmlformats.org/officeDocument/2006/relationships/slide"/><Relationship Id="rId99" Target="slides/slide46.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eeksforgeeks.org/supervised-unsupervised-learning/"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4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https://nlp.stanford.edu/data/glove.6B.zip" TargetMode="External" Type="http://schemas.openxmlformats.org/officeDocument/2006/relationships/hyperlink"/></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744762" y="3590430"/>
            <a:ext cx="9013257" cy="1571625"/>
          </a:xfrm>
          <a:prstGeom prst="rect">
            <a:avLst/>
          </a:prstGeom>
        </p:spPr>
        <p:txBody>
          <a:bodyPr anchor="t" rtlCol="false" tIns="0" lIns="0" bIns="0" rIns="0">
            <a:spAutoFit/>
          </a:bodyPr>
          <a:lstStyle/>
          <a:p>
            <a:pPr marL="0" indent="0" lvl="0">
              <a:lnSpc>
                <a:spcPts val="6000"/>
              </a:lnSpc>
            </a:pPr>
            <a:r>
              <a:rPr lang="en-US" sz="6000" spc="-252">
                <a:solidFill>
                  <a:srgbClr val="3139A8"/>
                </a:solidFill>
                <a:latin typeface="JetBrains Mono Ultra-Bold"/>
              </a:rPr>
              <a:t>Multi-Label Text Classification </a:t>
            </a:r>
          </a:p>
        </p:txBody>
      </p:sp>
      <p:sp>
        <p:nvSpPr>
          <p:cNvPr name="TextBox 10" id="10"/>
          <p:cNvSpPr txBox="true"/>
          <p:nvPr/>
        </p:nvSpPr>
        <p:spPr>
          <a:xfrm rot="0">
            <a:off x="744762" y="5228730"/>
            <a:ext cx="8398722" cy="1294208"/>
          </a:xfrm>
          <a:prstGeom prst="rect">
            <a:avLst/>
          </a:prstGeom>
        </p:spPr>
        <p:txBody>
          <a:bodyPr anchor="t" rtlCol="false" tIns="0" lIns="0" bIns="0" rIns="0">
            <a:spAutoFit/>
          </a:bodyPr>
          <a:lstStyle/>
          <a:p>
            <a:pPr marL="0" indent="0" lvl="0">
              <a:lnSpc>
                <a:spcPts val="5039"/>
              </a:lnSpc>
            </a:pPr>
            <a:r>
              <a:rPr lang="en-US" sz="4754" spc="-199">
                <a:solidFill>
                  <a:srgbClr val="3139A8"/>
                </a:solidFill>
                <a:latin typeface="DM Sans"/>
              </a:rPr>
              <a:t>Using CNN-BiLSTM and CNN-BiGRU with GloVe Embeddings</a:t>
            </a:r>
          </a:p>
        </p:txBody>
      </p:sp>
      <p:sp>
        <p:nvSpPr>
          <p:cNvPr name="TextBox 11" id="11"/>
          <p:cNvSpPr txBox="true"/>
          <p:nvPr/>
        </p:nvSpPr>
        <p:spPr>
          <a:xfrm rot="0">
            <a:off x="1111646" y="1190098"/>
            <a:ext cx="8398722" cy="491822"/>
          </a:xfrm>
          <a:prstGeom prst="rect">
            <a:avLst/>
          </a:prstGeom>
        </p:spPr>
        <p:txBody>
          <a:bodyPr anchor="t" rtlCol="false" tIns="0" lIns="0" bIns="0" rIns="0">
            <a:spAutoFit/>
          </a:bodyPr>
          <a:lstStyle/>
          <a:p>
            <a:pPr marL="0" indent="0" lvl="0">
              <a:lnSpc>
                <a:spcPts val="3767"/>
              </a:lnSpc>
            </a:pPr>
            <a:r>
              <a:rPr lang="en-US" sz="3554" spc="-149">
                <a:solidFill>
                  <a:srgbClr val="000000"/>
                </a:solidFill>
                <a:latin typeface="JetBrains Mono Bold"/>
              </a:rPr>
              <a:t>Group-20</a:t>
            </a:r>
          </a:p>
        </p:txBody>
      </p:sp>
      <p:sp>
        <p:nvSpPr>
          <p:cNvPr name="TextBox 12" id="12"/>
          <p:cNvSpPr txBox="true"/>
          <p:nvPr/>
        </p:nvSpPr>
        <p:spPr>
          <a:xfrm rot="0">
            <a:off x="744762" y="8905633"/>
            <a:ext cx="3384767" cy="824749"/>
          </a:xfrm>
          <a:prstGeom prst="rect">
            <a:avLst/>
          </a:prstGeom>
        </p:spPr>
        <p:txBody>
          <a:bodyPr anchor="t" rtlCol="false" tIns="0" lIns="0" bIns="0" rIns="0">
            <a:spAutoFit/>
          </a:bodyPr>
          <a:lstStyle/>
          <a:p>
            <a:pPr algn="ctr">
              <a:lnSpc>
                <a:spcPts val="3366"/>
              </a:lnSpc>
            </a:pPr>
            <a:r>
              <a:rPr lang="en-US" sz="2404">
                <a:solidFill>
                  <a:srgbClr val="5B6946"/>
                </a:solidFill>
                <a:latin typeface="DM Sans"/>
              </a:rPr>
              <a:t>Piyush Yadav</a:t>
            </a:r>
          </a:p>
          <a:p>
            <a:pPr algn="ctr">
              <a:lnSpc>
                <a:spcPts val="3366"/>
              </a:lnSpc>
            </a:pPr>
            <a:r>
              <a:rPr lang="en-US" sz="2404">
                <a:solidFill>
                  <a:srgbClr val="5B6946"/>
                </a:solidFill>
                <a:latin typeface="DM Sans"/>
              </a:rPr>
              <a:t>2020IMT-068</a:t>
            </a:r>
          </a:p>
        </p:txBody>
      </p:sp>
      <p:sp>
        <p:nvSpPr>
          <p:cNvPr name="TextBox 13" id="13"/>
          <p:cNvSpPr txBox="true"/>
          <p:nvPr/>
        </p:nvSpPr>
        <p:spPr>
          <a:xfrm rot="0">
            <a:off x="4744201" y="8905633"/>
            <a:ext cx="3384767" cy="824749"/>
          </a:xfrm>
          <a:prstGeom prst="rect">
            <a:avLst/>
          </a:prstGeom>
        </p:spPr>
        <p:txBody>
          <a:bodyPr anchor="t" rtlCol="false" tIns="0" lIns="0" bIns="0" rIns="0">
            <a:spAutoFit/>
          </a:bodyPr>
          <a:lstStyle/>
          <a:p>
            <a:pPr algn="ctr">
              <a:lnSpc>
                <a:spcPts val="3366"/>
              </a:lnSpc>
            </a:pPr>
            <a:r>
              <a:rPr lang="en-US" sz="2404">
                <a:solidFill>
                  <a:srgbClr val="5B6946"/>
                </a:solidFill>
                <a:latin typeface="DM Sans"/>
              </a:rPr>
              <a:t>Aditya Pote</a:t>
            </a:r>
          </a:p>
          <a:p>
            <a:pPr algn="ctr">
              <a:lnSpc>
                <a:spcPts val="3366"/>
              </a:lnSpc>
            </a:pPr>
            <a:r>
              <a:rPr lang="en-US" sz="2404">
                <a:solidFill>
                  <a:srgbClr val="5B6946"/>
                </a:solidFill>
                <a:latin typeface="DM Sans"/>
              </a:rPr>
              <a:t>2020IMT-069</a:t>
            </a:r>
          </a:p>
        </p:txBody>
      </p:sp>
      <p:sp>
        <p:nvSpPr>
          <p:cNvPr name="TextBox 14" id="14"/>
          <p:cNvSpPr txBox="true"/>
          <p:nvPr/>
        </p:nvSpPr>
        <p:spPr>
          <a:xfrm rot="0">
            <a:off x="8748093" y="8905633"/>
            <a:ext cx="3384767" cy="824749"/>
          </a:xfrm>
          <a:prstGeom prst="rect">
            <a:avLst/>
          </a:prstGeom>
        </p:spPr>
        <p:txBody>
          <a:bodyPr anchor="t" rtlCol="false" tIns="0" lIns="0" bIns="0" rIns="0">
            <a:spAutoFit/>
          </a:bodyPr>
          <a:lstStyle/>
          <a:p>
            <a:pPr algn="ctr">
              <a:lnSpc>
                <a:spcPts val="3366"/>
              </a:lnSpc>
            </a:pPr>
            <a:r>
              <a:rPr lang="en-US" sz="2404">
                <a:solidFill>
                  <a:srgbClr val="5B6946"/>
                </a:solidFill>
                <a:latin typeface="DM Sans"/>
              </a:rPr>
              <a:t>Prakhar Kumar Sinha</a:t>
            </a:r>
          </a:p>
          <a:p>
            <a:pPr algn="ctr">
              <a:lnSpc>
                <a:spcPts val="3366"/>
              </a:lnSpc>
            </a:pPr>
            <a:r>
              <a:rPr lang="en-US" sz="2404">
                <a:solidFill>
                  <a:srgbClr val="5B6946"/>
                </a:solidFill>
                <a:latin typeface="DM Sans"/>
              </a:rPr>
              <a:t>2020IMT-070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522596" y="367394"/>
            <a:ext cx="11242808" cy="7454480"/>
          </a:xfrm>
          <a:custGeom>
            <a:avLst/>
            <a:gdLst/>
            <a:ahLst/>
            <a:cxnLst/>
            <a:rect r="r" b="b" t="t" l="l"/>
            <a:pathLst>
              <a:path h="7454480" w="11242808">
                <a:moveTo>
                  <a:pt x="0" y="0"/>
                </a:moveTo>
                <a:lnTo>
                  <a:pt x="11242808" y="0"/>
                </a:lnTo>
                <a:lnTo>
                  <a:pt x="11242808" y="7454479"/>
                </a:lnTo>
                <a:lnTo>
                  <a:pt x="0" y="7454479"/>
                </a:lnTo>
                <a:lnTo>
                  <a:pt x="0" y="0"/>
                </a:lnTo>
                <a:close/>
              </a:path>
            </a:pathLst>
          </a:custGeom>
          <a:blipFill>
            <a:blip r:embed="rId2"/>
            <a:stretch>
              <a:fillRect l="0" t="-1475" r="0" b="-1475"/>
            </a:stretch>
          </a:blipFill>
        </p:spPr>
      </p:sp>
      <p:sp>
        <p:nvSpPr>
          <p:cNvPr name="TextBox 3" id="3"/>
          <p:cNvSpPr txBox="true"/>
          <p:nvPr/>
        </p:nvSpPr>
        <p:spPr>
          <a:xfrm rot="0">
            <a:off x="3522596" y="8677910"/>
            <a:ext cx="13326787" cy="1180465"/>
          </a:xfrm>
          <a:prstGeom prst="rect">
            <a:avLst/>
          </a:prstGeom>
        </p:spPr>
        <p:txBody>
          <a:bodyPr anchor="t" rtlCol="false" tIns="0" lIns="0" bIns="0" rIns="0">
            <a:spAutoFit/>
          </a:bodyPr>
          <a:lstStyle/>
          <a:p>
            <a:pPr>
              <a:lnSpc>
                <a:spcPts val="4759"/>
              </a:lnSpc>
            </a:pPr>
            <a:r>
              <a:rPr lang="en-US" sz="3399">
                <a:solidFill>
                  <a:srgbClr val="000000"/>
                </a:solidFill>
                <a:latin typeface="Open Sans Extra Bold"/>
              </a:rPr>
              <a:t>Observation: Class Distribution for 20Newsgroups Dataset </a:t>
            </a:r>
          </a:p>
          <a:p>
            <a:pPr>
              <a:lnSpc>
                <a:spcPts val="4759"/>
              </a:lnSpc>
              <a:spcBef>
                <a:spcPct val="0"/>
              </a:spcBef>
            </a:pPr>
            <a:r>
              <a:rPr lang="en-US" sz="3399">
                <a:solidFill>
                  <a:srgbClr val="000000"/>
                </a:solidFill>
                <a:latin typeface="Open Sans Extra Bold"/>
              </a:rPr>
              <a:t>Conclusion: Balanced Dataset across the labels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059359"/>
            <a:ext cx="5206833" cy="1231731"/>
            <a:chOff x="0" y="0"/>
            <a:chExt cx="1623876" cy="384145"/>
          </a:xfrm>
        </p:grpSpPr>
        <p:sp>
          <p:nvSpPr>
            <p:cNvPr name="Freeform 3" id="3"/>
            <p:cNvSpPr/>
            <p:nvPr/>
          </p:nvSpPr>
          <p:spPr>
            <a:xfrm flipH="false" flipV="false" rot="0">
              <a:off x="0" y="0"/>
              <a:ext cx="1623876" cy="384145"/>
            </a:xfrm>
            <a:custGeom>
              <a:avLst/>
              <a:gdLst/>
              <a:ahLst/>
              <a:cxnLst/>
              <a:rect r="r" b="b" t="t" l="l"/>
              <a:pathLst>
                <a:path h="384145" w="1623876">
                  <a:moveTo>
                    <a:pt x="22303" y="0"/>
                  </a:moveTo>
                  <a:lnTo>
                    <a:pt x="1601573" y="0"/>
                  </a:lnTo>
                  <a:cubicBezTo>
                    <a:pt x="1613891" y="0"/>
                    <a:pt x="1623876" y="9985"/>
                    <a:pt x="1623876" y="22303"/>
                  </a:cubicBezTo>
                  <a:lnTo>
                    <a:pt x="1623876" y="361842"/>
                  </a:lnTo>
                  <a:cubicBezTo>
                    <a:pt x="1623876" y="374160"/>
                    <a:pt x="1613891" y="384145"/>
                    <a:pt x="1601573" y="384145"/>
                  </a:cubicBezTo>
                  <a:lnTo>
                    <a:pt x="22303" y="384145"/>
                  </a:lnTo>
                  <a:cubicBezTo>
                    <a:pt x="9985" y="384145"/>
                    <a:pt x="0" y="374160"/>
                    <a:pt x="0" y="361842"/>
                  </a:cubicBezTo>
                  <a:lnTo>
                    <a:pt x="0" y="22303"/>
                  </a:lnTo>
                  <a:cubicBezTo>
                    <a:pt x="0" y="9985"/>
                    <a:pt x="9985" y="0"/>
                    <a:pt x="22303"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1623876" cy="48892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Preprocessing</a:t>
              </a:r>
            </a:p>
          </p:txBody>
        </p:sp>
      </p:grpSp>
      <p:grpSp>
        <p:nvGrpSpPr>
          <p:cNvPr name="Group 5" id="5"/>
          <p:cNvGrpSpPr/>
          <p:nvPr/>
        </p:nvGrpSpPr>
        <p:grpSpPr>
          <a:xfrm rot="0">
            <a:off x="-444633" y="9730382"/>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4633" y="-556618"/>
            <a:ext cx="19177267" cy="1113237"/>
            <a:chOff x="0" y="0"/>
            <a:chExt cx="5050803" cy="293198"/>
          </a:xfrm>
        </p:grpSpPr>
        <p:sp>
          <p:nvSpPr>
            <p:cNvPr name="Freeform 9" id="9"/>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0" id="10"/>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2475786"/>
            <a:ext cx="16781760" cy="6788150"/>
          </a:xfrm>
          <a:prstGeom prst="rect">
            <a:avLst/>
          </a:prstGeom>
        </p:spPr>
        <p:txBody>
          <a:bodyPr anchor="t" rtlCol="false" tIns="0" lIns="0" bIns="0" rIns="0">
            <a:spAutoFit/>
          </a:bodyPr>
          <a:lstStyle/>
          <a:p>
            <a:pPr>
              <a:lnSpc>
                <a:spcPts val="4900"/>
              </a:lnSpc>
            </a:pPr>
            <a:r>
              <a:rPr lang="en-US" sz="3500">
                <a:solidFill>
                  <a:srgbClr val="000000"/>
                </a:solidFill>
                <a:latin typeface="Open Sans Extra Bold"/>
              </a:rPr>
              <a:t>The following pre-processing steps were applied to clean the dataset and prepare it as input to our algorithm:</a:t>
            </a:r>
          </a:p>
          <a:p>
            <a:pPr>
              <a:lnSpc>
                <a:spcPts val="4900"/>
              </a:lnSpc>
            </a:pPr>
          </a:p>
          <a:p>
            <a:pPr marL="755651" indent="-377825" lvl="1">
              <a:lnSpc>
                <a:spcPts val="4900"/>
              </a:lnSpc>
              <a:buAutoNum type="arabicPeriod" startAt="1"/>
            </a:pPr>
            <a:r>
              <a:rPr lang="en-US" sz="3500">
                <a:solidFill>
                  <a:srgbClr val="000000"/>
                </a:solidFill>
                <a:latin typeface="Open Sans Extra Bold"/>
              </a:rPr>
              <a:t>Remove </a:t>
            </a:r>
            <a:r>
              <a:rPr lang="en-US" sz="3500">
                <a:solidFill>
                  <a:srgbClr val="000000"/>
                </a:solidFill>
                <a:latin typeface="Open Sans Extra Bold Bold"/>
              </a:rPr>
              <a:t>leading</a:t>
            </a:r>
            <a:r>
              <a:rPr lang="en-US" sz="3500">
                <a:solidFill>
                  <a:srgbClr val="000000"/>
                </a:solidFill>
                <a:latin typeface="Open Sans Extra Bold"/>
              </a:rPr>
              <a:t> and </a:t>
            </a:r>
            <a:r>
              <a:rPr lang="en-US" sz="3500">
                <a:solidFill>
                  <a:srgbClr val="000000"/>
                </a:solidFill>
                <a:latin typeface="Open Sans Extra Bold Bold"/>
              </a:rPr>
              <a:t>trailing spaces</a:t>
            </a:r>
            <a:r>
              <a:rPr lang="en-US" sz="3500">
                <a:solidFill>
                  <a:srgbClr val="000000"/>
                </a:solidFill>
                <a:latin typeface="Open Sans Extra Bold"/>
              </a:rPr>
              <a:t> from each data point.</a:t>
            </a:r>
          </a:p>
          <a:p>
            <a:pPr marL="755651" indent="-377825" lvl="1">
              <a:lnSpc>
                <a:spcPts val="4900"/>
              </a:lnSpc>
              <a:buAutoNum type="arabicPeriod" startAt="1"/>
            </a:pPr>
            <a:r>
              <a:rPr lang="en-US" sz="3500">
                <a:solidFill>
                  <a:srgbClr val="000000"/>
                </a:solidFill>
                <a:latin typeface="Open Sans Extra Bold"/>
              </a:rPr>
              <a:t>New line character substituted by spaces.</a:t>
            </a:r>
          </a:p>
          <a:p>
            <a:pPr marL="755651" indent="-377825" lvl="1">
              <a:lnSpc>
                <a:spcPts val="4900"/>
              </a:lnSpc>
              <a:buAutoNum type="arabicPeriod" startAt="1"/>
            </a:pPr>
            <a:r>
              <a:rPr lang="en-US" sz="3500">
                <a:solidFill>
                  <a:srgbClr val="000000"/>
                </a:solidFill>
                <a:latin typeface="Open Sans Extra Bold"/>
              </a:rPr>
              <a:t>Convert all the data into </a:t>
            </a:r>
            <a:r>
              <a:rPr lang="en-US" sz="3500">
                <a:solidFill>
                  <a:srgbClr val="000000"/>
                </a:solidFill>
                <a:latin typeface="Open Sans Extra Bold Bold"/>
              </a:rPr>
              <a:t>lowercase</a:t>
            </a:r>
            <a:r>
              <a:rPr lang="en-US" sz="3500">
                <a:solidFill>
                  <a:srgbClr val="000000"/>
                </a:solidFill>
                <a:latin typeface="Open Sans Extra Bold"/>
              </a:rPr>
              <a:t> .</a:t>
            </a:r>
          </a:p>
          <a:p>
            <a:pPr marL="755651" indent="-377825" lvl="1">
              <a:lnSpc>
                <a:spcPts val="4900"/>
              </a:lnSpc>
              <a:buAutoNum type="arabicPeriod" startAt="1"/>
            </a:pPr>
            <a:r>
              <a:rPr lang="en-US" sz="3500">
                <a:solidFill>
                  <a:srgbClr val="000000"/>
                </a:solidFill>
                <a:latin typeface="Open Sans Extra Bold"/>
              </a:rPr>
              <a:t>Remove punctuations and special characters from every word</a:t>
            </a:r>
          </a:p>
          <a:p>
            <a:pPr marL="755651" indent="-377825" lvl="1">
              <a:lnSpc>
                <a:spcPts val="4900"/>
              </a:lnSpc>
              <a:buAutoNum type="arabicPeriod" startAt="1"/>
            </a:pPr>
            <a:r>
              <a:rPr lang="en-US" sz="3500">
                <a:solidFill>
                  <a:srgbClr val="000000"/>
                </a:solidFill>
                <a:latin typeface="Open Sans Extra Bold"/>
              </a:rPr>
              <a:t>Remove stop words.</a:t>
            </a:r>
          </a:p>
          <a:p>
            <a:pPr marL="755651" indent="-377825" lvl="1">
              <a:lnSpc>
                <a:spcPts val="4900"/>
              </a:lnSpc>
              <a:buAutoNum type="arabicPeriod" startAt="1"/>
            </a:pPr>
            <a:r>
              <a:rPr lang="en-US" sz="3500">
                <a:solidFill>
                  <a:srgbClr val="000000"/>
                </a:solidFill>
                <a:latin typeface="Open Sans Extra Bold"/>
              </a:rPr>
              <a:t>Remove words having </a:t>
            </a:r>
            <a:r>
              <a:rPr lang="en-US" sz="3500">
                <a:solidFill>
                  <a:srgbClr val="000000"/>
                </a:solidFill>
                <a:latin typeface="Open Sans Extra Bold Bold"/>
              </a:rPr>
              <a:t>less than 3 characters.</a:t>
            </a:r>
          </a:p>
          <a:p>
            <a:pPr marL="755651" indent="-377825" lvl="1">
              <a:lnSpc>
                <a:spcPts val="4900"/>
              </a:lnSpc>
              <a:spcBef>
                <a:spcPct val="0"/>
              </a:spcBef>
              <a:buAutoNum type="arabicPeriod" startAt="1"/>
            </a:pPr>
            <a:r>
              <a:rPr lang="en-US" sz="3500">
                <a:solidFill>
                  <a:srgbClr val="000000"/>
                </a:solidFill>
                <a:latin typeface="Open Sans Extra Bold"/>
              </a:rPr>
              <a:t>Lemmatize each token in the text using a </a:t>
            </a:r>
            <a:r>
              <a:rPr lang="en-US" sz="3500">
                <a:solidFill>
                  <a:srgbClr val="000000"/>
                </a:solidFill>
                <a:latin typeface="Open Sans Extra Bold Bold"/>
              </a:rPr>
              <a:t>WordNetLemmatizer</a:t>
            </a:r>
            <a:r>
              <a:rPr lang="en-US" sz="3500">
                <a:solidFill>
                  <a:srgbClr val="000000"/>
                </a:solidFill>
                <a:latin typeface="Open Sans Extra Bold"/>
              </a:rPr>
              <a:t> which will convert each token based on its context within the text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059359"/>
            <a:ext cx="5206833" cy="1231731"/>
            <a:chOff x="0" y="0"/>
            <a:chExt cx="1623876" cy="384145"/>
          </a:xfrm>
        </p:grpSpPr>
        <p:sp>
          <p:nvSpPr>
            <p:cNvPr name="Freeform 3" id="3"/>
            <p:cNvSpPr/>
            <p:nvPr/>
          </p:nvSpPr>
          <p:spPr>
            <a:xfrm flipH="false" flipV="false" rot="0">
              <a:off x="0" y="0"/>
              <a:ext cx="1623876" cy="384145"/>
            </a:xfrm>
            <a:custGeom>
              <a:avLst/>
              <a:gdLst/>
              <a:ahLst/>
              <a:cxnLst/>
              <a:rect r="r" b="b" t="t" l="l"/>
              <a:pathLst>
                <a:path h="384145" w="1623876">
                  <a:moveTo>
                    <a:pt x="22303" y="0"/>
                  </a:moveTo>
                  <a:lnTo>
                    <a:pt x="1601573" y="0"/>
                  </a:lnTo>
                  <a:cubicBezTo>
                    <a:pt x="1613891" y="0"/>
                    <a:pt x="1623876" y="9985"/>
                    <a:pt x="1623876" y="22303"/>
                  </a:cubicBezTo>
                  <a:lnTo>
                    <a:pt x="1623876" y="361842"/>
                  </a:lnTo>
                  <a:cubicBezTo>
                    <a:pt x="1623876" y="374160"/>
                    <a:pt x="1613891" y="384145"/>
                    <a:pt x="1601573" y="384145"/>
                  </a:cubicBezTo>
                  <a:lnTo>
                    <a:pt x="22303" y="384145"/>
                  </a:lnTo>
                  <a:cubicBezTo>
                    <a:pt x="9985" y="384145"/>
                    <a:pt x="0" y="374160"/>
                    <a:pt x="0" y="361842"/>
                  </a:cubicBezTo>
                  <a:lnTo>
                    <a:pt x="0" y="22303"/>
                  </a:lnTo>
                  <a:cubicBezTo>
                    <a:pt x="0" y="9985"/>
                    <a:pt x="9985" y="0"/>
                    <a:pt x="22303"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1623876" cy="48892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Preprocessing</a:t>
              </a:r>
            </a:p>
          </p:txBody>
        </p:sp>
      </p:grpSp>
      <p:grpSp>
        <p:nvGrpSpPr>
          <p:cNvPr name="Group 5" id="5"/>
          <p:cNvGrpSpPr/>
          <p:nvPr/>
        </p:nvGrpSpPr>
        <p:grpSpPr>
          <a:xfrm rot="0">
            <a:off x="-444633" y="9730382"/>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4633" y="-556618"/>
            <a:ext cx="19177267" cy="1113237"/>
            <a:chOff x="0" y="0"/>
            <a:chExt cx="5050803" cy="293198"/>
          </a:xfrm>
        </p:grpSpPr>
        <p:sp>
          <p:nvSpPr>
            <p:cNvPr name="Freeform 9" id="9"/>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0" id="10"/>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4359974" y="4558586"/>
            <a:ext cx="9384356" cy="5124272"/>
          </a:xfrm>
          <a:custGeom>
            <a:avLst/>
            <a:gdLst/>
            <a:ahLst/>
            <a:cxnLst/>
            <a:rect r="r" b="b" t="t" l="l"/>
            <a:pathLst>
              <a:path h="5124272" w="9384356">
                <a:moveTo>
                  <a:pt x="0" y="0"/>
                </a:moveTo>
                <a:lnTo>
                  <a:pt x="9384355" y="0"/>
                </a:lnTo>
                <a:lnTo>
                  <a:pt x="9384355" y="5124272"/>
                </a:lnTo>
                <a:lnTo>
                  <a:pt x="0" y="5124272"/>
                </a:lnTo>
                <a:lnTo>
                  <a:pt x="0" y="0"/>
                </a:lnTo>
                <a:close/>
              </a:path>
            </a:pathLst>
          </a:custGeom>
          <a:blipFill>
            <a:blip r:embed="rId2"/>
            <a:stretch>
              <a:fillRect l="0" t="-998" r="0" b="-998"/>
            </a:stretch>
          </a:blipFill>
        </p:spPr>
      </p:sp>
      <p:sp>
        <p:nvSpPr>
          <p:cNvPr name="TextBox 12" id="12"/>
          <p:cNvSpPr txBox="true"/>
          <p:nvPr/>
        </p:nvSpPr>
        <p:spPr>
          <a:xfrm rot="0">
            <a:off x="1028700" y="2475786"/>
            <a:ext cx="16781760" cy="1835150"/>
          </a:xfrm>
          <a:prstGeom prst="rect">
            <a:avLst/>
          </a:prstGeom>
        </p:spPr>
        <p:txBody>
          <a:bodyPr anchor="t" rtlCol="false" tIns="0" lIns="0" bIns="0" rIns="0">
            <a:spAutoFit/>
          </a:bodyPr>
          <a:lstStyle/>
          <a:p>
            <a:pPr>
              <a:lnSpc>
                <a:spcPts val="4900"/>
              </a:lnSpc>
              <a:spcBef>
                <a:spcPct val="0"/>
              </a:spcBef>
            </a:pPr>
            <a:r>
              <a:rPr lang="en-US" sz="3500">
                <a:solidFill>
                  <a:srgbClr val="000000"/>
                </a:solidFill>
                <a:latin typeface="Open Sans Extra Bold"/>
              </a:rPr>
              <a:t>We used nltk’s Parts of Speech Tagging to generate word net tags and using that tags, we lemmatized each word token based on the context and formed a string by concatenation of the tokens.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059359"/>
            <a:ext cx="5206833" cy="1231731"/>
            <a:chOff x="0" y="0"/>
            <a:chExt cx="1623876" cy="384145"/>
          </a:xfrm>
        </p:grpSpPr>
        <p:sp>
          <p:nvSpPr>
            <p:cNvPr name="Freeform 3" id="3"/>
            <p:cNvSpPr/>
            <p:nvPr/>
          </p:nvSpPr>
          <p:spPr>
            <a:xfrm flipH="false" flipV="false" rot="0">
              <a:off x="0" y="0"/>
              <a:ext cx="1623876" cy="384145"/>
            </a:xfrm>
            <a:custGeom>
              <a:avLst/>
              <a:gdLst/>
              <a:ahLst/>
              <a:cxnLst/>
              <a:rect r="r" b="b" t="t" l="l"/>
              <a:pathLst>
                <a:path h="384145" w="1623876">
                  <a:moveTo>
                    <a:pt x="22303" y="0"/>
                  </a:moveTo>
                  <a:lnTo>
                    <a:pt x="1601573" y="0"/>
                  </a:lnTo>
                  <a:cubicBezTo>
                    <a:pt x="1613891" y="0"/>
                    <a:pt x="1623876" y="9985"/>
                    <a:pt x="1623876" y="22303"/>
                  </a:cubicBezTo>
                  <a:lnTo>
                    <a:pt x="1623876" y="361842"/>
                  </a:lnTo>
                  <a:cubicBezTo>
                    <a:pt x="1623876" y="374160"/>
                    <a:pt x="1613891" y="384145"/>
                    <a:pt x="1601573" y="384145"/>
                  </a:cubicBezTo>
                  <a:lnTo>
                    <a:pt x="22303" y="384145"/>
                  </a:lnTo>
                  <a:cubicBezTo>
                    <a:pt x="9985" y="384145"/>
                    <a:pt x="0" y="374160"/>
                    <a:pt x="0" y="361842"/>
                  </a:cubicBezTo>
                  <a:lnTo>
                    <a:pt x="0" y="22303"/>
                  </a:lnTo>
                  <a:cubicBezTo>
                    <a:pt x="0" y="9985"/>
                    <a:pt x="9985" y="0"/>
                    <a:pt x="22303"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1623876" cy="48892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Preprocessing</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819860" y="5183515"/>
            <a:ext cx="6648279" cy="5103485"/>
          </a:xfrm>
          <a:custGeom>
            <a:avLst/>
            <a:gdLst/>
            <a:ahLst/>
            <a:cxnLst/>
            <a:rect r="r" b="b" t="t" l="l"/>
            <a:pathLst>
              <a:path h="5103485" w="6648279">
                <a:moveTo>
                  <a:pt x="0" y="0"/>
                </a:moveTo>
                <a:lnTo>
                  <a:pt x="6648280" y="0"/>
                </a:lnTo>
                <a:lnTo>
                  <a:pt x="6648280" y="5103485"/>
                </a:lnTo>
                <a:lnTo>
                  <a:pt x="0" y="5103485"/>
                </a:lnTo>
                <a:lnTo>
                  <a:pt x="0" y="0"/>
                </a:lnTo>
                <a:close/>
              </a:path>
            </a:pathLst>
          </a:custGeom>
          <a:blipFill>
            <a:blip r:embed="rId2"/>
            <a:stretch>
              <a:fillRect l="0" t="0" r="0" b="0"/>
            </a:stretch>
          </a:blipFill>
        </p:spPr>
      </p:sp>
      <p:sp>
        <p:nvSpPr>
          <p:cNvPr name="TextBox 9" id="9"/>
          <p:cNvSpPr txBox="true"/>
          <p:nvPr/>
        </p:nvSpPr>
        <p:spPr>
          <a:xfrm rot="0">
            <a:off x="1028700" y="2729241"/>
            <a:ext cx="16781760" cy="2454275"/>
          </a:xfrm>
          <a:prstGeom prst="rect">
            <a:avLst/>
          </a:prstGeom>
        </p:spPr>
        <p:txBody>
          <a:bodyPr anchor="t" rtlCol="false" tIns="0" lIns="0" bIns="0" rIns="0">
            <a:spAutoFit/>
          </a:bodyPr>
          <a:lstStyle/>
          <a:p>
            <a:pPr>
              <a:lnSpc>
                <a:spcPts val="4900"/>
              </a:lnSpc>
              <a:spcBef>
                <a:spcPct val="0"/>
              </a:spcBef>
            </a:pPr>
            <a:r>
              <a:rPr lang="en-US" sz="3500">
                <a:solidFill>
                  <a:srgbClr val="000000"/>
                </a:solidFill>
                <a:latin typeface="Open Sans Extra Bold"/>
              </a:rPr>
              <a:t>After cleaning the dataset, we observed that the percentage of articles having less than 300 Words are almost 93%. For the sake of an informed inquiry depending on our computing resources, we truncated the articles to maintain a 300 word limit boundary.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321783"/>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Word Embeddings</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133950" y="4802515"/>
            <a:ext cx="10020100" cy="5448965"/>
          </a:xfrm>
          <a:custGeom>
            <a:avLst/>
            <a:gdLst/>
            <a:ahLst/>
            <a:cxnLst/>
            <a:rect r="r" b="b" t="t" l="l"/>
            <a:pathLst>
              <a:path h="5448965" w="10020100">
                <a:moveTo>
                  <a:pt x="0" y="0"/>
                </a:moveTo>
                <a:lnTo>
                  <a:pt x="10020100" y="0"/>
                </a:lnTo>
                <a:lnTo>
                  <a:pt x="10020100" y="5448965"/>
                </a:lnTo>
                <a:lnTo>
                  <a:pt x="0" y="5448965"/>
                </a:lnTo>
                <a:lnTo>
                  <a:pt x="0" y="0"/>
                </a:lnTo>
                <a:close/>
              </a:path>
            </a:pathLst>
          </a:custGeom>
          <a:blipFill>
            <a:blip r:embed="rId2"/>
            <a:stretch>
              <a:fillRect l="0" t="0" r="0" b="0"/>
            </a:stretch>
          </a:blipFill>
        </p:spPr>
      </p:sp>
      <p:sp>
        <p:nvSpPr>
          <p:cNvPr name="TextBox 9" id="9"/>
          <p:cNvSpPr txBox="true"/>
          <p:nvPr/>
        </p:nvSpPr>
        <p:spPr>
          <a:xfrm rot="0">
            <a:off x="1028700" y="2729241"/>
            <a:ext cx="16781760" cy="1835150"/>
          </a:xfrm>
          <a:prstGeom prst="rect">
            <a:avLst/>
          </a:prstGeom>
        </p:spPr>
        <p:txBody>
          <a:bodyPr anchor="t" rtlCol="false" tIns="0" lIns="0" bIns="0" rIns="0">
            <a:spAutoFit/>
          </a:bodyPr>
          <a:lstStyle/>
          <a:p>
            <a:pPr>
              <a:lnSpc>
                <a:spcPts val="4900"/>
              </a:lnSpc>
              <a:spcBef>
                <a:spcPct val="0"/>
              </a:spcBef>
            </a:pPr>
            <a:r>
              <a:rPr lang="en-US" sz="3500">
                <a:solidFill>
                  <a:srgbClr val="000000"/>
                </a:solidFill>
                <a:latin typeface="Open Sans Extra Bold"/>
              </a:rPr>
              <a:t>Word Embedding is a Deep Learning method in deriving vector representations for words. 2 words that are represented in an D-vector space as vectors must have a larger dot product.</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321783"/>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Word Embeddings</a:t>
              </a:r>
            </a:p>
          </p:txBody>
        </p:sp>
      </p:grpSp>
      <p:grpSp>
        <p:nvGrpSpPr>
          <p:cNvPr name="Group 5" id="5"/>
          <p:cNvGrpSpPr/>
          <p:nvPr/>
        </p:nvGrpSpPr>
        <p:grpSpPr>
          <a:xfrm rot="0">
            <a:off x="-444633" y="9730382"/>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4633" y="-556618"/>
            <a:ext cx="19177267" cy="1113237"/>
            <a:chOff x="0" y="0"/>
            <a:chExt cx="5050803" cy="293198"/>
          </a:xfrm>
        </p:grpSpPr>
        <p:sp>
          <p:nvSpPr>
            <p:cNvPr name="Freeform 9" id="9"/>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0" id="10"/>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2729241"/>
            <a:ext cx="16781760" cy="5549900"/>
          </a:xfrm>
          <a:prstGeom prst="rect">
            <a:avLst/>
          </a:prstGeom>
        </p:spPr>
        <p:txBody>
          <a:bodyPr anchor="t" rtlCol="false" tIns="0" lIns="0" bIns="0" rIns="0">
            <a:spAutoFit/>
          </a:bodyPr>
          <a:lstStyle/>
          <a:p>
            <a:pPr>
              <a:lnSpc>
                <a:spcPts val="4900"/>
              </a:lnSpc>
            </a:pPr>
            <a:r>
              <a:rPr lang="en-US" sz="3500">
                <a:solidFill>
                  <a:srgbClr val="000000"/>
                </a:solidFill>
                <a:latin typeface="Open Sans Extra Bold"/>
              </a:rPr>
              <a:t>SKIP-GRAM MODEL:</a:t>
            </a:r>
          </a:p>
          <a:p>
            <a:pPr marL="755651" indent="-377825" lvl="1">
              <a:lnSpc>
                <a:spcPts val="4900"/>
              </a:lnSpc>
              <a:buFont typeface="Arial"/>
              <a:buChar char="•"/>
            </a:pPr>
            <a:r>
              <a:rPr lang="en-US" sz="3500">
                <a:solidFill>
                  <a:srgbClr val="000000"/>
                </a:solidFill>
                <a:latin typeface="Open Sans Extra Bold"/>
              </a:rPr>
              <a:t>Given a word, predict its neighboring words in a text corpus.</a:t>
            </a:r>
          </a:p>
          <a:p>
            <a:pPr marL="755651" indent="-377825" lvl="1">
              <a:lnSpc>
                <a:spcPts val="4900"/>
              </a:lnSpc>
              <a:buFont typeface="Arial"/>
              <a:buChar char="•"/>
            </a:pPr>
            <a:r>
              <a:rPr lang="en-US" sz="3500">
                <a:solidFill>
                  <a:srgbClr val="000000"/>
                </a:solidFill>
                <a:latin typeface="Open Sans Extra Bold"/>
              </a:rPr>
              <a:t>For similar words, we move their vector representation closer. We want this pair to have the largest similarity over other combinational pairs involving the given word.</a:t>
            </a:r>
          </a:p>
          <a:p>
            <a:pPr>
              <a:lnSpc>
                <a:spcPts val="4900"/>
              </a:lnSpc>
            </a:pPr>
          </a:p>
          <a:p>
            <a:pPr>
              <a:lnSpc>
                <a:spcPts val="4900"/>
              </a:lnSpc>
            </a:pPr>
            <a:r>
              <a:rPr lang="en-US" sz="3500">
                <a:solidFill>
                  <a:srgbClr val="000000"/>
                </a:solidFill>
                <a:latin typeface="Open Sans Extra Bold"/>
              </a:rPr>
              <a:t>CBOW(Continous Bag Of Words):</a:t>
            </a:r>
          </a:p>
          <a:p>
            <a:pPr marL="755651" indent="-377825" lvl="1">
              <a:lnSpc>
                <a:spcPts val="4900"/>
              </a:lnSpc>
              <a:buFont typeface="Arial"/>
              <a:buChar char="•"/>
            </a:pPr>
            <a:r>
              <a:rPr lang="en-US" sz="3500">
                <a:solidFill>
                  <a:srgbClr val="000000"/>
                </a:solidFill>
                <a:latin typeface="Open Sans Extra Bold"/>
              </a:rPr>
              <a:t>We want to predict the target word given the context.</a:t>
            </a:r>
          </a:p>
          <a:p>
            <a:pPr>
              <a:lnSpc>
                <a:spcPts val="49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321783"/>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GloVe</a:t>
              </a:r>
            </a:p>
          </p:txBody>
        </p:sp>
      </p:grpSp>
      <p:grpSp>
        <p:nvGrpSpPr>
          <p:cNvPr name="Group 5" id="5"/>
          <p:cNvGrpSpPr/>
          <p:nvPr/>
        </p:nvGrpSpPr>
        <p:grpSpPr>
          <a:xfrm rot="0">
            <a:off x="-444633" y="9730382"/>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4633" y="-556618"/>
            <a:ext cx="19177267" cy="1113237"/>
            <a:chOff x="0" y="0"/>
            <a:chExt cx="5050803" cy="293198"/>
          </a:xfrm>
        </p:grpSpPr>
        <p:sp>
          <p:nvSpPr>
            <p:cNvPr name="Freeform 9" id="9"/>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0" id="10"/>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2807968"/>
            <a:ext cx="16781760" cy="5549900"/>
          </a:xfrm>
          <a:prstGeom prst="rect">
            <a:avLst/>
          </a:prstGeom>
        </p:spPr>
        <p:txBody>
          <a:bodyPr anchor="t" rtlCol="false" tIns="0" lIns="0" bIns="0" rIns="0">
            <a:spAutoFit/>
          </a:bodyPr>
          <a:lstStyle/>
          <a:p>
            <a:pPr>
              <a:lnSpc>
                <a:spcPts val="4900"/>
              </a:lnSpc>
            </a:pPr>
            <a:r>
              <a:rPr lang="en-US" sz="3500">
                <a:solidFill>
                  <a:srgbClr val="000000"/>
                </a:solidFill>
                <a:latin typeface="Open Sans Extra Bold"/>
              </a:rPr>
              <a:t>Global Vectors for Word Representation(GloVe), is an </a:t>
            </a:r>
            <a:r>
              <a:rPr lang="en-US" sz="3500">
                <a:solidFill>
                  <a:srgbClr val="000000"/>
                </a:solidFill>
                <a:latin typeface="Open Sans Extra Bold"/>
                <a:hlinkClick r:id="rId2" tooltip="https://www.geeksforgeeks.org/supervised-unsupervised-learning/"/>
              </a:rPr>
              <a:t>unsupervised learning</a:t>
            </a:r>
            <a:r>
              <a:rPr lang="en-US" sz="3500">
                <a:solidFill>
                  <a:srgbClr val="000000"/>
                </a:solidFill>
                <a:latin typeface="Open Sans Extra Bold"/>
              </a:rPr>
              <a:t> algorithm that generates vector representations, or embeddings, of words.</a:t>
            </a:r>
          </a:p>
          <a:p>
            <a:pPr>
              <a:lnSpc>
                <a:spcPts val="4900"/>
              </a:lnSpc>
            </a:pPr>
          </a:p>
          <a:p>
            <a:pPr>
              <a:lnSpc>
                <a:spcPts val="4900"/>
              </a:lnSpc>
            </a:pPr>
            <a:r>
              <a:rPr lang="en-US" sz="3500">
                <a:solidFill>
                  <a:srgbClr val="000000"/>
                </a:solidFill>
                <a:latin typeface="Open Sans Extra Bold"/>
              </a:rPr>
              <a:t>The GloVe model learns vectors from how frequently they appear together in large text corpus (co-occurence information). GloVe embeddings builds co-occurence matrix that highlights conditional probabilities of words occuring together given a context word.</a:t>
            </a:r>
          </a:p>
          <a:p>
            <a:pPr>
              <a:lnSpc>
                <a:spcPts val="4900"/>
              </a:lnSpc>
            </a:pP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321783"/>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GloVe Embeddings</a:t>
              </a:r>
            </a:p>
          </p:txBody>
        </p:sp>
      </p:grpSp>
      <p:grpSp>
        <p:nvGrpSpPr>
          <p:cNvPr name="Group 5" id="5"/>
          <p:cNvGrpSpPr/>
          <p:nvPr/>
        </p:nvGrpSpPr>
        <p:grpSpPr>
          <a:xfrm rot="0">
            <a:off x="-444633" y="9730382"/>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4633" y="-556618"/>
            <a:ext cx="19177267" cy="1113237"/>
            <a:chOff x="0" y="0"/>
            <a:chExt cx="5050803" cy="293198"/>
          </a:xfrm>
        </p:grpSpPr>
        <p:sp>
          <p:nvSpPr>
            <p:cNvPr name="Freeform 9" id="9"/>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0" id="10"/>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2836543"/>
            <a:ext cx="16781760" cy="71018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Open Sans Extra Bold"/>
              </a:rPr>
              <a:t>GloVe Word Embeddings are the pretrained representation of each word into a mathematical vector using a large corpus of text. These mathematical vectors are then used to replace each word in an article or textual document.</a:t>
            </a:r>
          </a:p>
          <a:p>
            <a:pPr>
              <a:lnSpc>
                <a:spcPts val="3359"/>
              </a:lnSpc>
            </a:pPr>
          </a:p>
          <a:p>
            <a:pPr marL="518160" indent="-259080" lvl="1">
              <a:lnSpc>
                <a:spcPts val="3359"/>
              </a:lnSpc>
              <a:buFont typeface="Arial"/>
              <a:buChar char="•"/>
            </a:pPr>
            <a:r>
              <a:rPr lang="en-US" sz="2400">
                <a:solidFill>
                  <a:srgbClr val="000000"/>
                </a:solidFill>
                <a:latin typeface="Open Sans Extra Bold"/>
              </a:rPr>
              <a:t>Essentially, GloVe embeddings are used to convert textual information into a mathematical form which is then inputted into a deep learning network for further fine-tuning in the context of a specific application.</a:t>
            </a:r>
          </a:p>
          <a:p>
            <a:pPr>
              <a:lnSpc>
                <a:spcPts val="3359"/>
              </a:lnSpc>
            </a:pPr>
          </a:p>
          <a:p>
            <a:pPr marL="518160" indent="-259080" lvl="1">
              <a:lnSpc>
                <a:spcPts val="3359"/>
              </a:lnSpc>
              <a:buFont typeface="Arial"/>
              <a:buChar char="•"/>
            </a:pPr>
            <a:r>
              <a:rPr lang="en-US" sz="2400">
                <a:solidFill>
                  <a:srgbClr val="000000"/>
                </a:solidFill>
                <a:latin typeface="Open Sans Extra Bold"/>
              </a:rPr>
              <a:t>During training, GloVe ensures that similar words have embedding vectors that are close together, while different words have embedding vectors that are farther apart. This captures the semantic relationships between words.</a:t>
            </a:r>
          </a:p>
          <a:p>
            <a:pPr>
              <a:lnSpc>
                <a:spcPts val="3359"/>
              </a:lnSpc>
            </a:pPr>
          </a:p>
          <a:p>
            <a:pPr marL="518160" indent="-259080" lvl="1">
              <a:lnSpc>
                <a:spcPts val="3359"/>
              </a:lnSpc>
              <a:buFont typeface="Arial"/>
              <a:buChar char="•"/>
            </a:pPr>
            <a:r>
              <a:rPr lang="en-US" sz="2400">
                <a:solidFill>
                  <a:srgbClr val="000000"/>
                </a:solidFill>
                <a:latin typeface="Open Sans Extra Bold"/>
              </a:rPr>
              <a:t>Unlike some other word embedding methods, GloVe doesn't just look at the context of words, but also incorporates information about how often words co-occur in the training corpus. This helps the model learn meaningful representations.</a:t>
            </a:r>
          </a:p>
          <a:p>
            <a:pPr>
              <a:lnSpc>
                <a:spcPts val="3359"/>
              </a:lnSpc>
            </a:pPr>
          </a:p>
          <a:p>
            <a:pPr>
              <a:lnSpc>
                <a:spcPts val="33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321783"/>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Word Tokenization</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254057" y="5576568"/>
            <a:ext cx="11253786" cy="2279429"/>
          </a:xfrm>
          <a:custGeom>
            <a:avLst/>
            <a:gdLst/>
            <a:ahLst/>
            <a:cxnLst/>
            <a:rect r="r" b="b" t="t" l="l"/>
            <a:pathLst>
              <a:path h="2279429" w="11253786">
                <a:moveTo>
                  <a:pt x="0" y="0"/>
                </a:moveTo>
                <a:lnTo>
                  <a:pt x="11253786" y="0"/>
                </a:lnTo>
                <a:lnTo>
                  <a:pt x="11253786" y="2279429"/>
                </a:lnTo>
                <a:lnTo>
                  <a:pt x="0" y="2279429"/>
                </a:lnTo>
                <a:lnTo>
                  <a:pt x="0" y="0"/>
                </a:lnTo>
                <a:close/>
              </a:path>
            </a:pathLst>
          </a:custGeom>
          <a:blipFill>
            <a:blip r:embed="rId2"/>
            <a:stretch>
              <a:fillRect l="0" t="0" r="0" b="0"/>
            </a:stretch>
          </a:blipFill>
        </p:spPr>
      </p:sp>
      <p:sp>
        <p:nvSpPr>
          <p:cNvPr name="Freeform 9" id="9"/>
          <p:cNvSpPr/>
          <p:nvPr/>
        </p:nvSpPr>
        <p:spPr>
          <a:xfrm flipH="false" flipV="false" rot="0">
            <a:off x="3298926" y="8393280"/>
            <a:ext cx="11208917" cy="1730040"/>
          </a:xfrm>
          <a:custGeom>
            <a:avLst/>
            <a:gdLst/>
            <a:ahLst/>
            <a:cxnLst/>
            <a:rect r="r" b="b" t="t" l="l"/>
            <a:pathLst>
              <a:path h="1730040" w="11208917">
                <a:moveTo>
                  <a:pt x="0" y="0"/>
                </a:moveTo>
                <a:lnTo>
                  <a:pt x="11208917" y="0"/>
                </a:lnTo>
                <a:lnTo>
                  <a:pt x="11208917" y="1730040"/>
                </a:lnTo>
                <a:lnTo>
                  <a:pt x="0" y="1730040"/>
                </a:lnTo>
                <a:lnTo>
                  <a:pt x="0" y="0"/>
                </a:lnTo>
                <a:close/>
              </a:path>
            </a:pathLst>
          </a:custGeom>
          <a:blipFill>
            <a:blip r:embed="rId3"/>
            <a:stretch>
              <a:fillRect l="0" t="0" r="0" b="0"/>
            </a:stretch>
          </a:blipFill>
        </p:spPr>
      </p:sp>
      <p:sp>
        <p:nvSpPr>
          <p:cNvPr name="Freeform 10" id="10"/>
          <p:cNvSpPr/>
          <p:nvPr/>
        </p:nvSpPr>
        <p:spPr>
          <a:xfrm flipH="false" flipV="false" rot="5400000">
            <a:off x="8446400" y="8011577"/>
            <a:ext cx="590130" cy="278971"/>
          </a:xfrm>
          <a:custGeom>
            <a:avLst/>
            <a:gdLst/>
            <a:ahLst/>
            <a:cxnLst/>
            <a:rect r="r" b="b" t="t" l="l"/>
            <a:pathLst>
              <a:path h="278971" w="590130">
                <a:moveTo>
                  <a:pt x="0" y="0"/>
                </a:moveTo>
                <a:lnTo>
                  <a:pt x="590130" y="0"/>
                </a:lnTo>
                <a:lnTo>
                  <a:pt x="590130" y="278970"/>
                </a:lnTo>
                <a:lnTo>
                  <a:pt x="0" y="278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2807968"/>
            <a:ext cx="16781760" cy="245427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Open Sans Extra Bold"/>
              </a:rPr>
              <a:t>Processes all the individual tokens in the dataset articles.</a:t>
            </a:r>
          </a:p>
          <a:p>
            <a:pPr marL="755651" indent="-377825" lvl="1">
              <a:lnSpc>
                <a:spcPts val="4900"/>
              </a:lnSpc>
              <a:buFont typeface="Arial"/>
              <a:buChar char="•"/>
            </a:pPr>
            <a:r>
              <a:rPr lang="en-US" sz="3500">
                <a:solidFill>
                  <a:srgbClr val="000000"/>
                </a:solidFill>
                <a:latin typeface="Open Sans Extra Bold"/>
              </a:rPr>
              <a:t>Assign an ID to each unique token in the form of a dictionary.</a:t>
            </a:r>
          </a:p>
          <a:p>
            <a:pPr marL="755651" indent="-377825" lvl="1">
              <a:lnSpc>
                <a:spcPts val="4900"/>
              </a:lnSpc>
              <a:buFont typeface="Arial"/>
              <a:buChar char="•"/>
            </a:pPr>
            <a:r>
              <a:rPr lang="en-US" sz="3500">
                <a:solidFill>
                  <a:srgbClr val="000000"/>
                </a:solidFill>
                <a:latin typeface="Open Sans Extra Bold"/>
              </a:rPr>
              <a:t>Convert each article in the dataset such that each tokenized word is replaced by its mathematical index.</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815985"/>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Word Tokenization</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521375" y="3946236"/>
            <a:ext cx="6102216" cy="6340764"/>
          </a:xfrm>
          <a:custGeom>
            <a:avLst/>
            <a:gdLst/>
            <a:ahLst/>
            <a:cxnLst/>
            <a:rect r="r" b="b" t="t" l="l"/>
            <a:pathLst>
              <a:path h="6340764" w="6102216">
                <a:moveTo>
                  <a:pt x="0" y="0"/>
                </a:moveTo>
                <a:lnTo>
                  <a:pt x="6102216" y="0"/>
                </a:lnTo>
                <a:lnTo>
                  <a:pt x="6102216" y="6340764"/>
                </a:lnTo>
                <a:lnTo>
                  <a:pt x="0" y="6340764"/>
                </a:lnTo>
                <a:lnTo>
                  <a:pt x="0" y="0"/>
                </a:lnTo>
                <a:close/>
              </a:path>
            </a:pathLst>
          </a:custGeom>
          <a:blipFill>
            <a:blip r:embed="rId2"/>
            <a:stretch>
              <a:fillRect l="0" t="0" r="0" b="0"/>
            </a:stretch>
          </a:blipFill>
        </p:spPr>
      </p:sp>
      <p:sp>
        <p:nvSpPr>
          <p:cNvPr name="Freeform 9" id="9"/>
          <p:cNvSpPr/>
          <p:nvPr/>
        </p:nvSpPr>
        <p:spPr>
          <a:xfrm flipH="false" flipV="false" rot="0">
            <a:off x="9144000" y="4689076"/>
            <a:ext cx="7643163" cy="2782111"/>
          </a:xfrm>
          <a:custGeom>
            <a:avLst/>
            <a:gdLst/>
            <a:ahLst/>
            <a:cxnLst/>
            <a:rect r="r" b="b" t="t" l="l"/>
            <a:pathLst>
              <a:path h="2782111" w="7643163">
                <a:moveTo>
                  <a:pt x="0" y="0"/>
                </a:moveTo>
                <a:lnTo>
                  <a:pt x="7643163" y="0"/>
                </a:lnTo>
                <a:lnTo>
                  <a:pt x="7643163" y="2782112"/>
                </a:lnTo>
                <a:lnTo>
                  <a:pt x="0" y="2782112"/>
                </a:lnTo>
                <a:lnTo>
                  <a:pt x="0" y="0"/>
                </a:lnTo>
                <a:close/>
              </a:path>
            </a:pathLst>
          </a:custGeom>
          <a:blipFill>
            <a:blip r:embed="rId3"/>
            <a:stretch>
              <a:fillRect l="0" t="0" r="0" b="0"/>
            </a:stretch>
          </a:blipFill>
        </p:spPr>
      </p:sp>
      <p:sp>
        <p:nvSpPr>
          <p:cNvPr name="TextBox 10" id="10"/>
          <p:cNvSpPr txBox="true"/>
          <p:nvPr/>
        </p:nvSpPr>
        <p:spPr>
          <a:xfrm rot="0">
            <a:off x="1028700" y="2358736"/>
            <a:ext cx="16781760" cy="12160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Open Sans Extra Bold"/>
              </a:rPr>
              <a:t>Apply post padding so that the encoded sequence has a fixed sequence length of 300.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333860" y="3379177"/>
            <a:ext cx="11982581" cy="3853391"/>
          </a:xfrm>
          <a:prstGeom prst="rect">
            <a:avLst/>
          </a:prstGeom>
        </p:spPr>
        <p:txBody>
          <a:bodyPr anchor="t" rtlCol="false" tIns="0" lIns="0" bIns="0" rIns="0">
            <a:spAutoFit/>
          </a:bodyPr>
          <a:lstStyle/>
          <a:p>
            <a:pPr algn="just" marL="518333" indent="-259167" lvl="1">
              <a:lnSpc>
                <a:spcPts val="3889"/>
              </a:lnSpc>
              <a:buFont typeface="Arial"/>
              <a:buChar char="•"/>
            </a:pPr>
            <a:r>
              <a:rPr lang="en-US" sz="2400">
                <a:solidFill>
                  <a:srgbClr val="3139A8"/>
                </a:solidFill>
                <a:latin typeface="DM Sans Bold"/>
              </a:rPr>
              <a:t>The Digital Information Surge</a:t>
            </a:r>
            <a:r>
              <a:rPr lang="en-US" sz="2400">
                <a:solidFill>
                  <a:srgbClr val="3139A8"/>
                </a:solidFill>
                <a:latin typeface="DM Sans"/>
              </a:rPr>
              <a:t>: In today's digital era, the exponential increase in online content, including news articles, blogs, and social media posts, presents a significant challenge in categorizing and understanding vast amounts of text data efficiently.</a:t>
            </a:r>
          </a:p>
          <a:p>
            <a:pPr algn="just" marL="518333" indent="-259167" lvl="1">
              <a:lnSpc>
                <a:spcPts val="3889"/>
              </a:lnSpc>
              <a:buFont typeface="Arial"/>
              <a:buChar char="•"/>
            </a:pPr>
            <a:r>
              <a:rPr lang="en-US" sz="2400">
                <a:solidFill>
                  <a:srgbClr val="3139A8"/>
                </a:solidFill>
                <a:latin typeface="DM Sans Bold"/>
              </a:rPr>
              <a:t>Proposed Solution</a:t>
            </a:r>
            <a:r>
              <a:rPr lang="en-US" sz="2400">
                <a:solidFill>
                  <a:srgbClr val="3139A8"/>
                </a:solidFill>
                <a:latin typeface="DM Sans"/>
              </a:rPr>
              <a:t>: This project explores enhancing multi-label text classification using CNN-BiLSTM and CNN-BiGRU models integrated with GloVe embeddings, aiming to leverage deep semantic understanding for better performance without the exhaustive training typically required.</a:t>
            </a:r>
          </a:p>
        </p:txBody>
      </p:sp>
      <p:sp>
        <p:nvSpPr>
          <p:cNvPr name="Freeform 3" id="3"/>
          <p:cNvSpPr/>
          <p:nvPr/>
        </p:nvSpPr>
        <p:spPr>
          <a:xfrm flipH="false" flipV="false" rot="0">
            <a:off x="11706630" y="906862"/>
            <a:ext cx="9358665" cy="10869529"/>
          </a:xfrm>
          <a:custGeom>
            <a:avLst/>
            <a:gdLst/>
            <a:ahLst/>
            <a:cxnLst/>
            <a:rect r="r" b="b" t="t" l="l"/>
            <a:pathLst>
              <a:path h="10869529" w="9358665">
                <a:moveTo>
                  <a:pt x="0" y="0"/>
                </a:moveTo>
                <a:lnTo>
                  <a:pt x="9358664" y="0"/>
                </a:lnTo>
                <a:lnTo>
                  <a:pt x="9358664" y="10869529"/>
                </a:lnTo>
                <a:lnTo>
                  <a:pt x="0" y="10869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44633" y="9730382"/>
            <a:ext cx="19177267" cy="1113237"/>
            <a:chOff x="0" y="0"/>
            <a:chExt cx="5050803" cy="293198"/>
          </a:xfrm>
        </p:grpSpPr>
        <p:sp>
          <p:nvSpPr>
            <p:cNvPr name="Freeform 5" id="5"/>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6" id="6"/>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83525" y="2709456"/>
            <a:ext cx="15920951" cy="2434044"/>
            <a:chOff x="0" y="0"/>
            <a:chExt cx="4965332" cy="759115"/>
          </a:xfrm>
        </p:grpSpPr>
        <p:sp>
          <p:nvSpPr>
            <p:cNvPr name="Freeform 3" id="3"/>
            <p:cNvSpPr/>
            <p:nvPr/>
          </p:nvSpPr>
          <p:spPr>
            <a:xfrm flipH="false" flipV="false" rot="0">
              <a:off x="0" y="0"/>
              <a:ext cx="4965332" cy="759115"/>
            </a:xfrm>
            <a:custGeom>
              <a:avLst/>
              <a:gdLst/>
              <a:ahLst/>
              <a:cxnLst/>
              <a:rect r="r" b="b" t="t" l="l"/>
              <a:pathLst>
                <a:path h="759115" w="4965332">
                  <a:moveTo>
                    <a:pt x="7294" y="0"/>
                  </a:moveTo>
                  <a:lnTo>
                    <a:pt x="4958038" y="0"/>
                  </a:lnTo>
                  <a:cubicBezTo>
                    <a:pt x="4959972" y="0"/>
                    <a:pt x="4961827" y="768"/>
                    <a:pt x="4963196" y="2136"/>
                  </a:cubicBezTo>
                  <a:cubicBezTo>
                    <a:pt x="4964563" y="3504"/>
                    <a:pt x="4965332" y="5360"/>
                    <a:pt x="4965332" y="7294"/>
                  </a:cubicBezTo>
                  <a:lnTo>
                    <a:pt x="4965332" y="751821"/>
                  </a:lnTo>
                  <a:cubicBezTo>
                    <a:pt x="4965332" y="753756"/>
                    <a:pt x="4964563" y="755611"/>
                    <a:pt x="4963196" y="756979"/>
                  </a:cubicBezTo>
                  <a:cubicBezTo>
                    <a:pt x="4961827" y="758347"/>
                    <a:pt x="4959972" y="759115"/>
                    <a:pt x="4958038" y="759115"/>
                  </a:cubicBezTo>
                  <a:lnTo>
                    <a:pt x="7294" y="759115"/>
                  </a:lnTo>
                  <a:cubicBezTo>
                    <a:pt x="5360" y="759115"/>
                    <a:pt x="3504" y="758347"/>
                    <a:pt x="2136" y="756979"/>
                  </a:cubicBezTo>
                  <a:cubicBezTo>
                    <a:pt x="768" y="755611"/>
                    <a:pt x="0" y="753756"/>
                    <a:pt x="0" y="751821"/>
                  </a:cubicBezTo>
                  <a:lnTo>
                    <a:pt x="0" y="7294"/>
                  </a:lnTo>
                  <a:cubicBezTo>
                    <a:pt x="0" y="5360"/>
                    <a:pt x="768" y="3504"/>
                    <a:pt x="2136" y="2136"/>
                  </a:cubicBezTo>
                  <a:cubicBezTo>
                    <a:pt x="3504" y="768"/>
                    <a:pt x="5360" y="0"/>
                    <a:pt x="7294"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4965332" cy="86389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Multi-Class Text Classification</a:t>
              </a:r>
            </a:p>
          </p:txBody>
        </p:sp>
      </p:grpSp>
      <p:sp>
        <p:nvSpPr>
          <p:cNvPr name="TextBox 5" id="5"/>
          <p:cNvSpPr txBox="true"/>
          <p:nvPr/>
        </p:nvSpPr>
        <p:spPr>
          <a:xfrm rot="0">
            <a:off x="8430165" y="1095375"/>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a:solidFill>
                  <a:srgbClr val="FFFFFF"/>
                </a:solidFill>
                <a:latin typeface="Be Vietnam Ultra-Bold"/>
              </a:rPr>
              <a:t>02.</a:t>
            </a:r>
          </a:p>
        </p:txBody>
      </p:sp>
      <p:grpSp>
        <p:nvGrpSpPr>
          <p:cNvPr name="Group 6" id="6"/>
          <p:cNvGrpSpPr/>
          <p:nvPr/>
        </p:nvGrpSpPr>
        <p:grpSpPr>
          <a:xfrm rot="0">
            <a:off x="-444633" y="9730382"/>
            <a:ext cx="19177267" cy="1113237"/>
            <a:chOff x="0" y="0"/>
            <a:chExt cx="5050803" cy="293198"/>
          </a:xfrm>
        </p:grpSpPr>
        <p:sp>
          <p:nvSpPr>
            <p:cNvPr name="Freeform 7" id="7"/>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8" id="8"/>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4633" y="-556618"/>
            <a:ext cx="19177267" cy="1113237"/>
            <a:chOff x="0" y="0"/>
            <a:chExt cx="5050803" cy="293198"/>
          </a:xfrm>
        </p:grpSpPr>
        <p:sp>
          <p:nvSpPr>
            <p:cNvPr name="Freeform 10" id="10"/>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1" id="11"/>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38015" y="5297049"/>
            <a:ext cx="4038797" cy="4433333"/>
            <a:chOff x="0" y="0"/>
            <a:chExt cx="5385063" cy="5911110"/>
          </a:xfrm>
        </p:grpSpPr>
        <p:sp>
          <p:nvSpPr>
            <p:cNvPr name="Freeform 13" id="13"/>
            <p:cNvSpPr/>
            <p:nvPr/>
          </p:nvSpPr>
          <p:spPr>
            <a:xfrm flipH="false" flipV="false" rot="0">
              <a:off x="0" y="0"/>
              <a:ext cx="3442720" cy="4551673"/>
            </a:xfrm>
            <a:custGeom>
              <a:avLst/>
              <a:gdLst/>
              <a:ahLst/>
              <a:cxnLst/>
              <a:rect r="r" b="b" t="t" l="l"/>
              <a:pathLst>
                <a:path h="4551673" w="3442720">
                  <a:moveTo>
                    <a:pt x="0" y="0"/>
                  </a:moveTo>
                  <a:lnTo>
                    <a:pt x="3442720" y="0"/>
                  </a:lnTo>
                  <a:lnTo>
                    <a:pt x="3442720" y="4551673"/>
                  </a:lnTo>
                  <a:lnTo>
                    <a:pt x="0" y="455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951828" y="702600"/>
              <a:ext cx="3442720" cy="4551673"/>
            </a:xfrm>
            <a:custGeom>
              <a:avLst/>
              <a:gdLst/>
              <a:ahLst/>
              <a:cxnLst/>
              <a:rect r="r" b="b" t="t" l="l"/>
              <a:pathLst>
                <a:path h="4551673" w="3442720">
                  <a:moveTo>
                    <a:pt x="0" y="0"/>
                  </a:moveTo>
                  <a:lnTo>
                    <a:pt x="3442721" y="0"/>
                  </a:lnTo>
                  <a:lnTo>
                    <a:pt x="3442721" y="4551674"/>
                  </a:lnTo>
                  <a:lnTo>
                    <a:pt x="0" y="45516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942343" y="1359437"/>
              <a:ext cx="3442720" cy="4551673"/>
            </a:xfrm>
            <a:custGeom>
              <a:avLst/>
              <a:gdLst/>
              <a:ahLst/>
              <a:cxnLst/>
              <a:rect r="r" b="b" t="t" l="l"/>
              <a:pathLst>
                <a:path h="4551673" w="3442720">
                  <a:moveTo>
                    <a:pt x="0" y="0"/>
                  </a:moveTo>
                  <a:lnTo>
                    <a:pt x="3442720" y="0"/>
                  </a:lnTo>
                  <a:lnTo>
                    <a:pt x="3442720" y="4551673"/>
                  </a:lnTo>
                  <a:lnTo>
                    <a:pt x="0" y="45516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6" id="16"/>
          <p:cNvSpPr/>
          <p:nvPr/>
        </p:nvSpPr>
        <p:spPr>
          <a:xfrm flipH="false" flipV="false" rot="0">
            <a:off x="10131505" y="5297049"/>
            <a:ext cx="4401090" cy="4433333"/>
          </a:xfrm>
          <a:custGeom>
            <a:avLst/>
            <a:gdLst/>
            <a:ahLst/>
            <a:cxnLst/>
            <a:rect r="r" b="b" t="t" l="l"/>
            <a:pathLst>
              <a:path h="4433333" w="4401090">
                <a:moveTo>
                  <a:pt x="0" y="0"/>
                </a:moveTo>
                <a:lnTo>
                  <a:pt x="4401090" y="0"/>
                </a:lnTo>
                <a:lnTo>
                  <a:pt x="4401090" y="4433333"/>
                </a:lnTo>
                <a:lnTo>
                  <a:pt x="0" y="44333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321783"/>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CNN-BiLSTM</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2827018"/>
            <a:ext cx="16781760" cy="8388350"/>
          </a:xfrm>
          <a:prstGeom prst="rect">
            <a:avLst/>
          </a:prstGeom>
        </p:spPr>
        <p:txBody>
          <a:bodyPr anchor="t" rtlCol="false" tIns="0" lIns="0" bIns="0" rIns="0">
            <a:spAutoFit/>
          </a:bodyPr>
          <a:lstStyle/>
          <a:p>
            <a:pPr>
              <a:lnSpc>
                <a:spcPts val="4199"/>
              </a:lnSpc>
            </a:pPr>
            <a:r>
              <a:rPr lang="en-US" sz="2999">
                <a:solidFill>
                  <a:srgbClr val="000000"/>
                </a:solidFill>
                <a:latin typeface="Open Sans Extra Bold"/>
              </a:rPr>
              <a:t>Convolutional Neural Network:</a:t>
            </a:r>
          </a:p>
          <a:p>
            <a:pPr>
              <a:lnSpc>
                <a:spcPts val="3499"/>
              </a:lnSpc>
            </a:pPr>
          </a:p>
          <a:p>
            <a:pPr marL="539749" indent="-269875" lvl="1">
              <a:lnSpc>
                <a:spcPts val="3499"/>
              </a:lnSpc>
              <a:buFont typeface="Arial"/>
              <a:buChar char="•"/>
            </a:pPr>
            <a:r>
              <a:rPr lang="en-US" sz="2499">
                <a:solidFill>
                  <a:srgbClr val="000000"/>
                </a:solidFill>
                <a:latin typeface="Open Sans Extra Bold"/>
              </a:rPr>
              <a:t>Convolutional Neural Networks (CNN) have been extensively applied in image processing. With the evolution of word embedding and deep learning technologies, CNNs have also begun to cater to NLP tasks. The following are the steps involved in a convolutional layer:</a:t>
            </a:r>
          </a:p>
          <a:p>
            <a:pPr>
              <a:lnSpc>
                <a:spcPts val="3499"/>
              </a:lnSpc>
            </a:pPr>
          </a:p>
          <a:p>
            <a:pPr marL="1079499" indent="-359833" lvl="2">
              <a:lnSpc>
                <a:spcPts val="3499"/>
              </a:lnSpc>
              <a:buFont typeface="Arial"/>
              <a:buChar char="⚬"/>
            </a:pPr>
            <a:r>
              <a:rPr lang="en-US" sz="2499" spc="-7">
                <a:solidFill>
                  <a:srgbClr val="000000"/>
                </a:solidFill>
                <a:latin typeface="Open Sans Extra Bold"/>
              </a:rPr>
              <a:t>Convolution: It is a mathematical combination of two relationships to produce a third relationship.</a:t>
            </a:r>
          </a:p>
          <a:p>
            <a:pPr>
              <a:lnSpc>
                <a:spcPts val="3499"/>
              </a:lnSpc>
            </a:pPr>
          </a:p>
          <a:p>
            <a:pPr marL="1079499" indent="-359833" lvl="2">
              <a:lnSpc>
                <a:spcPts val="3499"/>
              </a:lnSpc>
              <a:buFont typeface="Arial"/>
              <a:buChar char="⚬"/>
            </a:pPr>
            <a:r>
              <a:rPr lang="en-US" sz="2499" spc="-7">
                <a:solidFill>
                  <a:srgbClr val="000000"/>
                </a:solidFill>
                <a:latin typeface="Open Sans Extra Bold"/>
              </a:rPr>
              <a:t>Convolution over input: We slide over word embedding the convolution to extract features by applying a filter. This is important in feature extraction. There are some parameters associated with that sliding filter:</a:t>
            </a:r>
          </a:p>
          <a:p>
            <a:pPr marL="1619248" indent="-404812" lvl="3">
              <a:lnSpc>
                <a:spcPts val="3499"/>
              </a:lnSpc>
              <a:buFont typeface="Arial"/>
              <a:buChar char="￭"/>
            </a:pPr>
            <a:r>
              <a:rPr lang="en-US" sz="2499" spc="-7">
                <a:solidFill>
                  <a:srgbClr val="000000"/>
                </a:solidFill>
                <a:latin typeface="Open Sans Extra Bold"/>
              </a:rPr>
              <a:t>Stride: Size of the step filter moves every instance of time.</a:t>
            </a:r>
          </a:p>
          <a:p>
            <a:pPr marL="1619248" indent="-404812" lvl="3">
              <a:lnSpc>
                <a:spcPts val="3499"/>
              </a:lnSpc>
              <a:buFont typeface="Arial"/>
              <a:buChar char="￭"/>
            </a:pPr>
            <a:r>
              <a:rPr lang="en-US" sz="2499" spc="-7">
                <a:solidFill>
                  <a:srgbClr val="000000"/>
                </a:solidFill>
                <a:latin typeface="Open Sans Extra Bold"/>
              </a:rPr>
              <a:t>Filter count: Number of filters we want to use.</a:t>
            </a:r>
          </a:p>
          <a:p>
            <a:pPr>
              <a:lnSpc>
                <a:spcPts val="3499"/>
              </a:lnSpc>
            </a:pPr>
          </a:p>
          <a:p>
            <a:pPr marL="1079499" indent="-359833" lvl="2">
              <a:lnSpc>
                <a:spcPts val="3499"/>
              </a:lnSpc>
              <a:buFont typeface="Arial"/>
              <a:buChar char="⚬"/>
            </a:pPr>
            <a:r>
              <a:rPr lang="en-US" sz="2499" spc="-7">
                <a:solidFill>
                  <a:srgbClr val="000000"/>
                </a:solidFill>
                <a:latin typeface="Open Sans Extra Bold"/>
              </a:rPr>
              <a:t>Having </a:t>
            </a:r>
            <a:r>
              <a:rPr lang="en-US" sz="2499" spc="-7">
                <a:solidFill>
                  <a:srgbClr val="000000"/>
                </a:solidFill>
                <a:latin typeface="Open Sans Extra Bold"/>
              </a:rPr>
              <a:t>generated multiple feature maps, an activation function is passed over the output to provide a non-linear relationship for our output.</a:t>
            </a:r>
          </a:p>
          <a:p>
            <a:pPr>
              <a:lnSpc>
                <a:spcPts val="3499"/>
              </a:lnSpc>
            </a:pPr>
          </a:p>
          <a:p>
            <a:pPr>
              <a:lnSpc>
                <a:spcPts val="349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62761" y="1028700"/>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CNN</a:t>
              </a:r>
            </a:p>
          </p:txBody>
        </p:sp>
      </p:grpSp>
      <p:grpSp>
        <p:nvGrpSpPr>
          <p:cNvPr name="Group 5" id="5"/>
          <p:cNvGrpSpPr/>
          <p:nvPr/>
        </p:nvGrpSpPr>
        <p:grpSpPr>
          <a:xfrm rot="0">
            <a:off x="-444633" y="9730382"/>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4633" y="-556618"/>
            <a:ext cx="19177267" cy="1113237"/>
            <a:chOff x="0" y="0"/>
            <a:chExt cx="5050803" cy="293198"/>
          </a:xfrm>
        </p:grpSpPr>
        <p:sp>
          <p:nvSpPr>
            <p:cNvPr name="Freeform 9" id="9"/>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0" id="10"/>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4151954" y="5887358"/>
            <a:ext cx="9984091" cy="2569270"/>
          </a:xfrm>
          <a:custGeom>
            <a:avLst/>
            <a:gdLst/>
            <a:ahLst/>
            <a:cxnLst/>
            <a:rect r="r" b="b" t="t" l="l"/>
            <a:pathLst>
              <a:path h="2569270" w="9984091">
                <a:moveTo>
                  <a:pt x="0" y="0"/>
                </a:moveTo>
                <a:lnTo>
                  <a:pt x="9984092" y="0"/>
                </a:lnTo>
                <a:lnTo>
                  <a:pt x="9984092" y="2569269"/>
                </a:lnTo>
                <a:lnTo>
                  <a:pt x="0" y="2569269"/>
                </a:lnTo>
                <a:lnTo>
                  <a:pt x="0" y="0"/>
                </a:lnTo>
                <a:close/>
              </a:path>
            </a:pathLst>
          </a:custGeom>
          <a:blipFill>
            <a:blip r:embed="rId2"/>
            <a:stretch>
              <a:fillRect l="0" t="0" r="0" b="0"/>
            </a:stretch>
          </a:blipFill>
        </p:spPr>
      </p:sp>
      <p:sp>
        <p:nvSpPr>
          <p:cNvPr name="TextBox 12" id="12"/>
          <p:cNvSpPr txBox="true"/>
          <p:nvPr/>
        </p:nvSpPr>
        <p:spPr>
          <a:xfrm rot="0">
            <a:off x="1028700" y="2473018"/>
            <a:ext cx="16781760" cy="2140585"/>
          </a:xfrm>
          <a:prstGeom prst="rect">
            <a:avLst/>
          </a:prstGeom>
        </p:spPr>
        <p:txBody>
          <a:bodyPr anchor="t" rtlCol="false" tIns="0" lIns="0" bIns="0" rIns="0">
            <a:spAutoFit/>
          </a:bodyPr>
          <a:lstStyle/>
          <a:p>
            <a:pPr>
              <a:lnSpc>
                <a:spcPts val="4339"/>
              </a:lnSpc>
            </a:pPr>
            <a:r>
              <a:rPr lang="en-US" sz="3099">
                <a:solidFill>
                  <a:srgbClr val="000000"/>
                </a:solidFill>
                <a:latin typeface="Open Sans Extra Bold"/>
              </a:rPr>
              <a:t>The purpose of this Conv1D layer is to extract local level features from the input sequence (Feature Extraction). This extracts a representative and effective feature by performing a one-dimensional convolution operation with multiple filters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556618"/>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CNN-BiLSTM</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1961019"/>
            <a:ext cx="16781760" cy="9662160"/>
          </a:xfrm>
          <a:prstGeom prst="rect">
            <a:avLst/>
          </a:prstGeom>
        </p:spPr>
        <p:txBody>
          <a:bodyPr anchor="t" rtlCol="false" tIns="0" lIns="0" bIns="0" rIns="0">
            <a:spAutoFit/>
          </a:bodyPr>
          <a:lstStyle/>
          <a:p>
            <a:pPr>
              <a:lnSpc>
                <a:spcPts val="4339"/>
              </a:lnSpc>
            </a:pPr>
            <a:r>
              <a:rPr lang="en-US" sz="3099">
                <a:solidFill>
                  <a:srgbClr val="000000"/>
                </a:solidFill>
                <a:latin typeface="Open Sans Extra Bold"/>
              </a:rPr>
              <a:t>Bi-LSTM:</a:t>
            </a:r>
          </a:p>
          <a:p>
            <a:pPr>
              <a:lnSpc>
                <a:spcPts val="3639"/>
              </a:lnSpc>
            </a:pPr>
          </a:p>
          <a:p>
            <a:pPr>
              <a:lnSpc>
                <a:spcPts val="3639"/>
              </a:lnSpc>
            </a:pPr>
            <a:r>
              <a:rPr lang="en-US" sz="2599">
                <a:solidFill>
                  <a:srgbClr val="000000"/>
                </a:solidFill>
                <a:latin typeface="Open Sans Extra Bold"/>
              </a:rPr>
              <a:t>The Recurrent neural network model family generally performs better when modeling sequential data by using the output from the prior encounter as an input data source for the future.</a:t>
            </a:r>
          </a:p>
          <a:p>
            <a:pPr>
              <a:lnSpc>
                <a:spcPts val="3639"/>
              </a:lnSpc>
            </a:pPr>
          </a:p>
          <a:p>
            <a:pPr>
              <a:lnSpc>
                <a:spcPts val="3639"/>
              </a:lnSpc>
            </a:pPr>
            <a:r>
              <a:rPr lang="en-US" sz="2599">
                <a:solidFill>
                  <a:srgbClr val="000000"/>
                </a:solidFill>
                <a:latin typeface="Open Sans Extra Bold"/>
              </a:rPr>
              <a:t>What is RNN?</a:t>
            </a:r>
          </a:p>
          <a:p>
            <a:pPr>
              <a:lnSpc>
                <a:spcPts val="3639"/>
              </a:lnSpc>
            </a:pPr>
            <a:r>
              <a:rPr lang="en-US" sz="2599">
                <a:solidFill>
                  <a:srgbClr val="000000"/>
                </a:solidFill>
                <a:latin typeface="Open Sans Extra Bold"/>
              </a:rPr>
              <a:t>By feeding the output of one layer to itself and thus looping through the exact same layer multiple times, RNNs allow information to persist through the entire model.</a:t>
            </a:r>
          </a:p>
          <a:p>
            <a:pPr>
              <a:lnSpc>
                <a:spcPts val="3639"/>
              </a:lnSpc>
            </a:pPr>
          </a:p>
          <a:p>
            <a:pPr>
              <a:lnSpc>
                <a:spcPts val="3639"/>
              </a:lnSpc>
            </a:pPr>
            <a:r>
              <a:rPr lang="en-US" sz="2599">
                <a:solidFill>
                  <a:srgbClr val="000000"/>
                </a:solidFill>
                <a:latin typeface="Open Sans Extra Bold"/>
              </a:rPr>
              <a:t>LSTMs?</a:t>
            </a:r>
          </a:p>
          <a:p>
            <a:pPr marL="561339" indent="-280669" lvl="1">
              <a:lnSpc>
                <a:spcPts val="3639"/>
              </a:lnSpc>
              <a:buFont typeface="Arial"/>
              <a:buChar char="•"/>
            </a:pPr>
            <a:r>
              <a:rPr lang="en-US" sz="2599">
                <a:solidFill>
                  <a:srgbClr val="000000"/>
                </a:solidFill>
                <a:latin typeface="Open Sans Extra Bold"/>
              </a:rPr>
              <a:t>Long Short Term Memory networks (LSTMs) are capable of learning long-term dependencies. LSTMs are explicitly designed to avoid the long-term dependency problem. Connecting information among long periods of time is practically their default behavior.</a:t>
            </a:r>
          </a:p>
          <a:p>
            <a:pPr>
              <a:lnSpc>
                <a:spcPts val="3639"/>
              </a:lnSpc>
            </a:pPr>
          </a:p>
          <a:p>
            <a:pPr marL="561339" indent="-280669" lvl="1">
              <a:lnSpc>
                <a:spcPts val="3639"/>
              </a:lnSpc>
              <a:buFont typeface="Arial"/>
              <a:buChar char="•"/>
            </a:pPr>
            <a:r>
              <a:rPr lang="en-US" sz="2599">
                <a:solidFill>
                  <a:srgbClr val="000000"/>
                </a:solidFill>
                <a:latin typeface="Open Sans Extra Bold"/>
              </a:rPr>
              <a:t>Inside one LSTM module, the key component that allows information to transfer through the entire model is called the cell state. In addition to transferring information, the module has the ability to add or remove information to the cell state, which is regulated by structures called gates.</a:t>
            </a:r>
          </a:p>
          <a:p>
            <a:pPr>
              <a:lnSpc>
                <a:spcPts val="3639"/>
              </a:lnSpc>
            </a:pPr>
          </a:p>
          <a:p>
            <a:pPr>
              <a:lnSpc>
                <a:spcPts val="3639"/>
              </a:lnSpc>
            </a:pPr>
          </a:p>
          <a:p>
            <a:pPr>
              <a:lnSpc>
                <a:spcPts val="3639"/>
              </a:lnSpc>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556618"/>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CNN-BiLSTM</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2409190"/>
            <a:ext cx="16781760" cy="6849110"/>
          </a:xfrm>
          <a:prstGeom prst="rect">
            <a:avLst/>
          </a:prstGeom>
        </p:spPr>
        <p:txBody>
          <a:bodyPr anchor="t" rtlCol="false" tIns="0" lIns="0" bIns="0" rIns="0">
            <a:spAutoFit/>
          </a:bodyPr>
          <a:lstStyle/>
          <a:p>
            <a:pPr>
              <a:lnSpc>
                <a:spcPts val="3639"/>
              </a:lnSpc>
            </a:pPr>
            <a:r>
              <a:rPr lang="en-US" sz="2599">
                <a:solidFill>
                  <a:srgbClr val="000000"/>
                </a:solidFill>
                <a:latin typeface="Open Sans Extra Bold"/>
              </a:rPr>
              <a:t>It consists of three layers that interact with one another in a way to produce the output of that cell along with the cell state. These two things are then passed onto the next hidden layer.</a:t>
            </a:r>
          </a:p>
          <a:p>
            <a:pPr>
              <a:lnSpc>
                <a:spcPts val="3639"/>
              </a:lnSpc>
            </a:pPr>
          </a:p>
          <a:p>
            <a:pPr>
              <a:lnSpc>
                <a:spcPts val="3639"/>
              </a:lnSpc>
            </a:pPr>
            <a:r>
              <a:rPr lang="en-US" sz="2599">
                <a:solidFill>
                  <a:srgbClr val="000000"/>
                </a:solidFill>
                <a:latin typeface="Open Sans Extra Bold"/>
              </a:rPr>
              <a:t>LSTMs comprise three logistic sigmoid gates and one tanh layer. Gates have been introduced in order to limit the information that is passed through the cell.</a:t>
            </a:r>
          </a:p>
          <a:p>
            <a:pPr>
              <a:lnSpc>
                <a:spcPts val="3639"/>
              </a:lnSpc>
            </a:pPr>
          </a:p>
          <a:p>
            <a:pPr>
              <a:lnSpc>
                <a:spcPts val="3639"/>
              </a:lnSpc>
            </a:pPr>
            <a:r>
              <a:rPr lang="en-US" sz="2599">
                <a:solidFill>
                  <a:srgbClr val="000000"/>
                </a:solidFill>
                <a:latin typeface="Open Sans Extra Bold"/>
              </a:rPr>
              <a:t>Forget Gate:</a:t>
            </a:r>
          </a:p>
          <a:p>
            <a:pPr>
              <a:lnSpc>
                <a:spcPts val="3639"/>
              </a:lnSpc>
            </a:pPr>
            <a:r>
              <a:rPr lang="en-US" sz="2599">
                <a:solidFill>
                  <a:srgbClr val="000000"/>
                </a:solidFill>
                <a:latin typeface="Open Sans Extra Bold"/>
              </a:rPr>
              <a:t>The information that is no longer useful in the cell state is removed with the forget gate.</a:t>
            </a:r>
          </a:p>
          <a:p>
            <a:pPr>
              <a:lnSpc>
                <a:spcPts val="3639"/>
              </a:lnSpc>
            </a:pPr>
          </a:p>
          <a:p>
            <a:pPr>
              <a:lnSpc>
                <a:spcPts val="3639"/>
              </a:lnSpc>
            </a:pPr>
            <a:r>
              <a:rPr lang="en-US" sz="2599">
                <a:solidFill>
                  <a:srgbClr val="000000"/>
                </a:solidFill>
                <a:latin typeface="Open Sans Extra Bold"/>
              </a:rPr>
              <a:t>Input Gate:</a:t>
            </a:r>
          </a:p>
          <a:p>
            <a:pPr>
              <a:lnSpc>
                <a:spcPts val="3639"/>
              </a:lnSpc>
            </a:pPr>
            <a:r>
              <a:rPr lang="en-US" sz="2599">
                <a:solidFill>
                  <a:srgbClr val="000000"/>
                </a:solidFill>
                <a:latin typeface="Open Sans Extra Bold"/>
              </a:rPr>
              <a:t>The addition of useful information to the cell state is done by the input gate.</a:t>
            </a:r>
          </a:p>
          <a:p>
            <a:pPr>
              <a:lnSpc>
                <a:spcPts val="3639"/>
              </a:lnSpc>
            </a:pPr>
          </a:p>
          <a:p>
            <a:pPr>
              <a:lnSpc>
                <a:spcPts val="3639"/>
              </a:lnSpc>
            </a:pPr>
            <a:r>
              <a:rPr lang="en-US" sz="2599">
                <a:solidFill>
                  <a:srgbClr val="000000"/>
                </a:solidFill>
                <a:latin typeface="Open Sans Extra Bold"/>
              </a:rPr>
              <a:t>Output gate</a:t>
            </a:r>
          </a:p>
          <a:p>
            <a:pPr>
              <a:lnSpc>
                <a:spcPts val="3639"/>
              </a:lnSpc>
            </a:pPr>
            <a:r>
              <a:rPr lang="en-US" sz="2599">
                <a:solidFill>
                  <a:srgbClr val="000000"/>
                </a:solidFill>
                <a:latin typeface="Open Sans Extra Bold"/>
              </a:rPr>
              <a:t>The task of extracting useful information from the current cell state to be presented as output is done by the output gate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321783"/>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CNN-BiLSTM</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684389" y="5143500"/>
            <a:ext cx="11878404" cy="4727605"/>
          </a:xfrm>
          <a:custGeom>
            <a:avLst/>
            <a:gdLst/>
            <a:ahLst/>
            <a:cxnLst/>
            <a:rect r="r" b="b" t="t" l="l"/>
            <a:pathLst>
              <a:path h="4727605" w="11878404">
                <a:moveTo>
                  <a:pt x="0" y="0"/>
                </a:moveTo>
                <a:lnTo>
                  <a:pt x="11878404" y="0"/>
                </a:lnTo>
                <a:lnTo>
                  <a:pt x="11878404" y="4727605"/>
                </a:lnTo>
                <a:lnTo>
                  <a:pt x="0" y="4727605"/>
                </a:lnTo>
                <a:lnTo>
                  <a:pt x="0" y="0"/>
                </a:lnTo>
                <a:close/>
              </a:path>
            </a:pathLst>
          </a:custGeom>
          <a:blipFill>
            <a:blip r:embed="rId2"/>
            <a:stretch>
              <a:fillRect l="0" t="0" r="0" b="0"/>
            </a:stretch>
          </a:blipFill>
        </p:spPr>
      </p:sp>
      <p:sp>
        <p:nvSpPr>
          <p:cNvPr name="TextBox 9" id="9"/>
          <p:cNvSpPr txBox="true"/>
          <p:nvPr/>
        </p:nvSpPr>
        <p:spPr>
          <a:xfrm rot="0">
            <a:off x="1028700" y="2836543"/>
            <a:ext cx="16781760" cy="1234440"/>
          </a:xfrm>
          <a:prstGeom prst="rect">
            <a:avLst/>
          </a:prstGeom>
        </p:spPr>
        <p:txBody>
          <a:bodyPr anchor="t" rtlCol="false" tIns="0" lIns="0" bIns="0" rIns="0">
            <a:spAutoFit/>
          </a:bodyPr>
          <a:lstStyle/>
          <a:p>
            <a:pPr>
              <a:lnSpc>
                <a:spcPts val="3359"/>
              </a:lnSpc>
            </a:pPr>
            <a:r>
              <a:rPr lang="en-US" sz="2400">
                <a:solidFill>
                  <a:srgbClr val="000000"/>
                </a:solidFill>
                <a:latin typeface="Open Sans Extra Bold"/>
              </a:rPr>
              <a:t>LSTM uses separate paths for long-term memory and short-term memory and uses the three gates: forget gate, input gate, and output gate to regulate cell state so that it tackles RNN’s long-term dependency issues by filtering useless information out of the network.</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321783"/>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CNN-BiLSTM</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2836543"/>
            <a:ext cx="16781760" cy="4168140"/>
          </a:xfrm>
          <a:prstGeom prst="rect">
            <a:avLst/>
          </a:prstGeom>
        </p:spPr>
        <p:txBody>
          <a:bodyPr anchor="t" rtlCol="false" tIns="0" lIns="0" bIns="0" rIns="0">
            <a:spAutoFit/>
          </a:bodyPr>
          <a:lstStyle/>
          <a:p>
            <a:pPr>
              <a:lnSpc>
                <a:spcPts val="3359"/>
              </a:lnSpc>
            </a:pPr>
            <a:r>
              <a:rPr lang="en-US" sz="2400">
                <a:solidFill>
                  <a:srgbClr val="000000"/>
                </a:solidFill>
                <a:latin typeface="Open Sans Extra Bold"/>
              </a:rPr>
              <a:t>BiLSTM:</a:t>
            </a:r>
          </a:p>
          <a:p>
            <a:pPr>
              <a:lnSpc>
                <a:spcPts val="3359"/>
              </a:lnSpc>
            </a:pPr>
            <a:r>
              <a:rPr lang="en-US" sz="2400">
                <a:solidFill>
                  <a:srgbClr val="000000"/>
                </a:solidFill>
                <a:latin typeface="Open Sans Extra Bold"/>
              </a:rPr>
              <a:t>Unlike the standard LSTM, the input flows in both directions, and it’s capable of utilizing information from both sides</a:t>
            </a:r>
          </a:p>
          <a:p>
            <a:pPr>
              <a:lnSpc>
                <a:spcPts val="3359"/>
              </a:lnSpc>
            </a:pPr>
          </a:p>
          <a:p>
            <a:pPr>
              <a:lnSpc>
                <a:spcPts val="3359"/>
              </a:lnSpc>
            </a:pPr>
            <a:r>
              <a:rPr lang="en-US" sz="2400">
                <a:solidFill>
                  <a:srgbClr val="000000"/>
                </a:solidFill>
                <a:latin typeface="Open Sans Extra Bold"/>
              </a:rPr>
              <a:t>BiLSTM adds one more LSTM layer, which reverses the direction of information flow. It means that the input sequence flows backward in the additional LSTM layer, followed by aggregating the outputs from both LSTM layers in several ways.</a:t>
            </a:r>
          </a:p>
          <a:p>
            <a:pPr>
              <a:lnSpc>
                <a:spcPts val="3359"/>
              </a:lnSpc>
            </a:pPr>
          </a:p>
          <a:p>
            <a:pPr>
              <a:lnSpc>
                <a:spcPts val="3359"/>
              </a:lnSpc>
            </a:pPr>
            <a:r>
              <a:rPr lang="en-US" sz="2400">
                <a:solidFill>
                  <a:srgbClr val="000000"/>
                </a:solidFill>
                <a:latin typeface="Open Sans Extra Bold"/>
              </a:rPr>
              <a:t>Every component of an input sequence has information from both the past and present and can thus produce a more meaningful output.</a:t>
            </a:r>
          </a:p>
        </p:txBody>
      </p:sp>
      <p:sp>
        <p:nvSpPr>
          <p:cNvPr name="Freeform 9" id="9"/>
          <p:cNvSpPr/>
          <p:nvPr/>
        </p:nvSpPr>
        <p:spPr>
          <a:xfrm flipH="false" flipV="false" rot="0">
            <a:off x="4441689" y="7319008"/>
            <a:ext cx="8363804" cy="3109256"/>
          </a:xfrm>
          <a:custGeom>
            <a:avLst/>
            <a:gdLst/>
            <a:ahLst/>
            <a:cxnLst/>
            <a:rect r="r" b="b" t="t" l="l"/>
            <a:pathLst>
              <a:path h="3109256" w="8363804">
                <a:moveTo>
                  <a:pt x="0" y="0"/>
                </a:moveTo>
                <a:lnTo>
                  <a:pt x="8363804" y="0"/>
                </a:lnTo>
                <a:lnTo>
                  <a:pt x="8363804" y="3109256"/>
                </a:lnTo>
                <a:lnTo>
                  <a:pt x="0" y="3109256"/>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556618"/>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CNN-BiGRU</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53120" y="1996440"/>
            <a:ext cx="16781760" cy="8290560"/>
          </a:xfrm>
          <a:prstGeom prst="rect">
            <a:avLst/>
          </a:prstGeom>
        </p:spPr>
        <p:txBody>
          <a:bodyPr anchor="t" rtlCol="false" tIns="0" lIns="0" bIns="0" rIns="0">
            <a:spAutoFit/>
          </a:bodyPr>
          <a:lstStyle/>
          <a:p>
            <a:pPr>
              <a:lnSpc>
                <a:spcPts val="4339"/>
              </a:lnSpc>
            </a:pPr>
            <a:r>
              <a:rPr lang="en-US" sz="3099">
                <a:solidFill>
                  <a:srgbClr val="000000"/>
                </a:solidFill>
                <a:latin typeface="Open Sans Extra Bold"/>
              </a:rPr>
              <a:t>Bi-GRU:</a:t>
            </a:r>
          </a:p>
          <a:p>
            <a:pPr>
              <a:lnSpc>
                <a:spcPts val="3639"/>
              </a:lnSpc>
            </a:pPr>
          </a:p>
          <a:p>
            <a:pPr>
              <a:lnSpc>
                <a:spcPts val="3639"/>
              </a:lnSpc>
            </a:pPr>
            <a:r>
              <a:rPr lang="en-US" sz="2599">
                <a:solidFill>
                  <a:srgbClr val="000000"/>
                </a:solidFill>
                <a:latin typeface="Open Sans Extra Bold"/>
              </a:rPr>
              <a:t>GRU:</a:t>
            </a:r>
          </a:p>
          <a:p>
            <a:pPr marL="561339" indent="-280669" lvl="1">
              <a:lnSpc>
                <a:spcPts val="3639"/>
              </a:lnSpc>
              <a:buFont typeface="Arial"/>
              <a:buChar char="•"/>
            </a:pPr>
            <a:r>
              <a:rPr lang="en-US" sz="2599">
                <a:solidFill>
                  <a:srgbClr val="000000"/>
                </a:solidFill>
                <a:latin typeface="Open Sans Extra Bold"/>
              </a:rPr>
              <a:t>Gated Recurrent Unit is the same as the RNN but the difference is in the operation and gates associated with each GRU unit.</a:t>
            </a:r>
          </a:p>
          <a:p>
            <a:pPr>
              <a:lnSpc>
                <a:spcPts val="3639"/>
              </a:lnSpc>
            </a:pPr>
          </a:p>
          <a:p>
            <a:pPr marL="561339" indent="-280669" lvl="1">
              <a:lnSpc>
                <a:spcPts val="3639"/>
              </a:lnSpc>
              <a:buFont typeface="Arial"/>
              <a:buChar char="•"/>
            </a:pPr>
            <a:r>
              <a:rPr lang="en-US" sz="2599">
                <a:solidFill>
                  <a:srgbClr val="000000"/>
                </a:solidFill>
                <a:latin typeface="Open Sans Extra Bold"/>
              </a:rPr>
              <a:t>GRU incorporates the two gate operating mechanisms called Update gate and Reset gate. </a:t>
            </a:r>
          </a:p>
          <a:p>
            <a:pPr>
              <a:lnSpc>
                <a:spcPts val="3639"/>
              </a:lnSpc>
            </a:pPr>
          </a:p>
          <a:p>
            <a:pPr marL="561339" indent="-280669" lvl="1">
              <a:lnSpc>
                <a:spcPts val="3639"/>
              </a:lnSpc>
              <a:buFont typeface="Arial"/>
              <a:buChar char="•"/>
            </a:pPr>
            <a:r>
              <a:rPr lang="en-US" sz="2599">
                <a:solidFill>
                  <a:srgbClr val="000000"/>
                </a:solidFill>
                <a:latin typeface="Open Sans Extra Bold"/>
              </a:rPr>
              <a:t>Update gate:</a:t>
            </a:r>
          </a:p>
          <a:p>
            <a:pPr marL="561339" indent="-280669" lvl="1">
              <a:lnSpc>
                <a:spcPts val="3639"/>
              </a:lnSpc>
              <a:buFont typeface="Arial"/>
              <a:buChar char="•"/>
            </a:pPr>
            <a:r>
              <a:rPr lang="en-US" sz="2599">
                <a:solidFill>
                  <a:srgbClr val="000000"/>
                </a:solidFill>
                <a:latin typeface="Open Sans Extra Bold"/>
              </a:rPr>
              <a:t>The update gate is responsible for determining the amount of previous information that needs to pass along the next state.</a:t>
            </a:r>
          </a:p>
          <a:p>
            <a:pPr>
              <a:lnSpc>
                <a:spcPts val="3639"/>
              </a:lnSpc>
            </a:pPr>
          </a:p>
          <a:p>
            <a:pPr marL="561339" indent="-280669" lvl="1">
              <a:lnSpc>
                <a:spcPts val="3639"/>
              </a:lnSpc>
              <a:buFont typeface="Arial"/>
              <a:buChar char="•"/>
            </a:pPr>
            <a:r>
              <a:rPr lang="en-US" sz="2599">
                <a:solidFill>
                  <a:srgbClr val="000000"/>
                </a:solidFill>
                <a:latin typeface="Open Sans Extra Bold"/>
              </a:rPr>
              <a:t>Reset Gate:</a:t>
            </a:r>
          </a:p>
          <a:p>
            <a:pPr marL="561339" indent="-280669" lvl="1">
              <a:lnSpc>
                <a:spcPts val="3639"/>
              </a:lnSpc>
              <a:buFont typeface="Arial"/>
              <a:buChar char="•"/>
            </a:pPr>
            <a:r>
              <a:rPr lang="en-US" sz="2599">
                <a:solidFill>
                  <a:srgbClr val="000000"/>
                </a:solidFill>
                <a:latin typeface="Open Sans Extra Bold"/>
              </a:rPr>
              <a:t>The reset gate is used from the model to decide how much of the past information is needed to neglect.</a:t>
            </a:r>
          </a:p>
          <a:p>
            <a:pPr>
              <a:lnSpc>
                <a:spcPts val="3639"/>
              </a:lnSpc>
            </a:pPr>
          </a:p>
          <a:p>
            <a:pPr marL="561339" indent="-280669" lvl="1">
              <a:lnSpc>
                <a:spcPts val="3639"/>
              </a:lnSpc>
              <a:buFont typeface="Arial"/>
              <a:buChar char="•"/>
            </a:pPr>
            <a:r>
              <a:rPr lang="en-US" sz="2599">
                <a:solidFill>
                  <a:srgbClr val="000000"/>
                </a:solidFill>
                <a:latin typeface="Open Sans Extra Bold"/>
              </a:rPr>
              <a:t>GRU does not possess any internal memory, they don’t have an output gate that is present in LSTM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321783"/>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CNN-BiGRU</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881096" y="3902367"/>
            <a:ext cx="13484989" cy="5355933"/>
          </a:xfrm>
          <a:custGeom>
            <a:avLst/>
            <a:gdLst/>
            <a:ahLst/>
            <a:cxnLst/>
            <a:rect r="r" b="b" t="t" l="l"/>
            <a:pathLst>
              <a:path h="5355933" w="13484989">
                <a:moveTo>
                  <a:pt x="0" y="0"/>
                </a:moveTo>
                <a:lnTo>
                  <a:pt x="13484989" y="0"/>
                </a:lnTo>
                <a:lnTo>
                  <a:pt x="13484989" y="5355933"/>
                </a:lnTo>
                <a:lnTo>
                  <a:pt x="0" y="5355933"/>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556618"/>
            <a:ext cx="7594891" cy="1237951"/>
            <a:chOff x="0" y="0"/>
            <a:chExt cx="2368650" cy="386085"/>
          </a:xfrm>
        </p:grpSpPr>
        <p:sp>
          <p:nvSpPr>
            <p:cNvPr name="Freeform 3" id="3"/>
            <p:cNvSpPr/>
            <p:nvPr/>
          </p:nvSpPr>
          <p:spPr>
            <a:xfrm flipH="false" flipV="false" rot="0">
              <a:off x="0" y="0"/>
              <a:ext cx="2368650" cy="386085"/>
            </a:xfrm>
            <a:custGeom>
              <a:avLst/>
              <a:gdLst/>
              <a:ahLst/>
              <a:cxnLst/>
              <a:rect r="r" b="b" t="t" l="l"/>
              <a:pathLst>
                <a:path h="386085" w="2368650">
                  <a:moveTo>
                    <a:pt x="15290" y="0"/>
                  </a:moveTo>
                  <a:lnTo>
                    <a:pt x="2353359" y="0"/>
                  </a:lnTo>
                  <a:cubicBezTo>
                    <a:pt x="2361804" y="0"/>
                    <a:pt x="2368650" y="6846"/>
                    <a:pt x="2368650" y="15290"/>
                  </a:cubicBezTo>
                  <a:lnTo>
                    <a:pt x="2368650" y="370794"/>
                  </a:lnTo>
                  <a:cubicBezTo>
                    <a:pt x="2368650" y="379239"/>
                    <a:pt x="2361804" y="386085"/>
                    <a:pt x="2353359" y="386085"/>
                  </a:cubicBezTo>
                  <a:lnTo>
                    <a:pt x="15290" y="386085"/>
                  </a:lnTo>
                  <a:cubicBezTo>
                    <a:pt x="6846" y="386085"/>
                    <a:pt x="0" y="379239"/>
                    <a:pt x="0" y="370794"/>
                  </a:cubicBezTo>
                  <a:lnTo>
                    <a:pt x="0" y="15290"/>
                  </a:lnTo>
                  <a:cubicBezTo>
                    <a:pt x="0" y="6846"/>
                    <a:pt x="6846" y="0"/>
                    <a:pt x="15290"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2368650" cy="4908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CNN-BiGRU</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826145" y="6148923"/>
            <a:ext cx="7427269" cy="4138077"/>
          </a:xfrm>
          <a:custGeom>
            <a:avLst/>
            <a:gdLst/>
            <a:ahLst/>
            <a:cxnLst/>
            <a:rect r="r" b="b" t="t" l="l"/>
            <a:pathLst>
              <a:path h="4138077" w="7427269">
                <a:moveTo>
                  <a:pt x="0" y="0"/>
                </a:moveTo>
                <a:lnTo>
                  <a:pt x="7427269" y="0"/>
                </a:lnTo>
                <a:lnTo>
                  <a:pt x="7427269" y="4138077"/>
                </a:lnTo>
                <a:lnTo>
                  <a:pt x="0" y="4138077"/>
                </a:lnTo>
                <a:lnTo>
                  <a:pt x="0" y="0"/>
                </a:lnTo>
                <a:close/>
              </a:path>
            </a:pathLst>
          </a:custGeom>
          <a:blipFill>
            <a:blip r:embed="rId2"/>
            <a:stretch>
              <a:fillRect l="0" t="0" r="0" b="-4517"/>
            </a:stretch>
          </a:blipFill>
        </p:spPr>
      </p:sp>
      <p:sp>
        <p:nvSpPr>
          <p:cNvPr name="TextBox 9" id="9"/>
          <p:cNvSpPr txBox="true"/>
          <p:nvPr/>
        </p:nvSpPr>
        <p:spPr>
          <a:xfrm rot="0">
            <a:off x="753120" y="1926795"/>
            <a:ext cx="16781760" cy="3856990"/>
          </a:xfrm>
          <a:prstGeom prst="rect">
            <a:avLst/>
          </a:prstGeom>
        </p:spPr>
        <p:txBody>
          <a:bodyPr anchor="t" rtlCol="false" tIns="0" lIns="0" bIns="0" rIns="0">
            <a:spAutoFit/>
          </a:bodyPr>
          <a:lstStyle/>
          <a:p>
            <a:pPr>
              <a:lnSpc>
                <a:spcPts val="4059"/>
              </a:lnSpc>
            </a:pPr>
            <a:r>
              <a:rPr lang="en-US" sz="2899">
                <a:solidFill>
                  <a:srgbClr val="000000"/>
                </a:solidFill>
                <a:latin typeface="Open Sans Extra Bold"/>
              </a:rPr>
              <a:t>Bi-GRU:</a:t>
            </a:r>
          </a:p>
          <a:p>
            <a:pPr>
              <a:lnSpc>
                <a:spcPts val="3359"/>
              </a:lnSpc>
            </a:pPr>
          </a:p>
          <a:p>
            <a:pPr>
              <a:lnSpc>
                <a:spcPts val="3359"/>
              </a:lnSpc>
            </a:pPr>
            <a:r>
              <a:rPr lang="en-US" sz="2400">
                <a:solidFill>
                  <a:srgbClr val="000000"/>
                </a:solidFill>
                <a:latin typeface="Open Sans Extra Bold"/>
              </a:rPr>
              <a:t>Bi-GRU has two separate hidden states, one for each direction, and it concatenates the final hidden states from both directions before making its final prediction. </a:t>
            </a:r>
          </a:p>
          <a:p>
            <a:pPr>
              <a:lnSpc>
                <a:spcPts val="3359"/>
              </a:lnSpc>
            </a:pPr>
          </a:p>
          <a:p>
            <a:pPr>
              <a:lnSpc>
                <a:spcPts val="3359"/>
              </a:lnSpc>
            </a:pPr>
            <a:r>
              <a:rPr lang="en-US" sz="2400">
                <a:solidFill>
                  <a:srgbClr val="000000"/>
                </a:solidFill>
                <a:latin typeface="Open Sans Extra Bold"/>
              </a:rPr>
              <a:t>This allows the bi-GRU to capture information from both the past and the future of the input sequence, whereas a regular GRU only has access to information from the past.</a:t>
            </a:r>
          </a:p>
          <a:p>
            <a:pPr>
              <a:lnSpc>
                <a:spcPts val="3359"/>
              </a:lnSpc>
            </a:pPr>
          </a:p>
          <a:p>
            <a:pPr>
              <a:lnSpc>
                <a:spcPts val="3359"/>
              </a:lnSpc>
            </a:pPr>
            <a:r>
              <a:rPr lang="en-US" sz="2400">
                <a:solidFill>
                  <a:srgbClr val="000000"/>
                </a:solidFill>
                <a:latin typeface="Open Sans Extra Bold"/>
              </a:rPr>
              <a:t>It consists of less parameters as compare to Bi-LSTMs.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3908088"/>
            <a:ext cx="4710218" cy="5107791"/>
            <a:chOff x="0" y="0"/>
            <a:chExt cx="1191154" cy="1291695"/>
          </a:xfrm>
        </p:grpSpPr>
        <p:sp>
          <p:nvSpPr>
            <p:cNvPr name="Freeform 3" id="3"/>
            <p:cNvSpPr/>
            <p:nvPr/>
          </p:nvSpPr>
          <p:spPr>
            <a:xfrm flipH="false" flipV="false" rot="0">
              <a:off x="0" y="0"/>
              <a:ext cx="1191154" cy="1291695"/>
            </a:xfrm>
            <a:custGeom>
              <a:avLst/>
              <a:gdLst/>
              <a:ahLst/>
              <a:cxnLst/>
              <a:rect r="r" b="b" t="t" l="l"/>
              <a:pathLst>
                <a:path h="1291695" w="1191154">
                  <a:moveTo>
                    <a:pt x="0" y="0"/>
                  </a:moveTo>
                  <a:lnTo>
                    <a:pt x="1191154" y="0"/>
                  </a:lnTo>
                  <a:lnTo>
                    <a:pt x="1191154" y="1291695"/>
                  </a:lnTo>
                  <a:lnTo>
                    <a:pt x="0" y="1291695"/>
                  </a:lnTo>
                  <a:close/>
                </a:path>
              </a:pathLst>
            </a:custGeom>
            <a:solidFill>
              <a:srgbClr val="5383FF"/>
            </a:solidFill>
          </p:spPr>
        </p:sp>
        <p:sp>
          <p:nvSpPr>
            <p:cNvPr name="TextBox 4" id="4"/>
            <p:cNvSpPr txBox="true"/>
            <p:nvPr/>
          </p:nvSpPr>
          <p:spPr>
            <a:xfrm>
              <a:off x="0" y="19050"/>
              <a:ext cx="1191154" cy="1272645"/>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2485037" y="1181100"/>
            <a:ext cx="13110877" cy="1039712"/>
          </a:xfrm>
          <a:prstGeom prst="rect">
            <a:avLst/>
          </a:prstGeom>
        </p:spPr>
        <p:txBody>
          <a:bodyPr anchor="t" rtlCol="false" tIns="0" lIns="0" bIns="0" rIns="0">
            <a:spAutoFit/>
          </a:bodyPr>
          <a:lstStyle/>
          <a:p>
            <a:pPr algn="ctr" marL="0" indent="0" lvl="0">
              <a:lnSpc>
                <a:spcPts val="7863"/>
              </a:lnSpc>
            </a:pPr>
            <a:r>
              <a:rPr lang="en-US" sz="7863" spc="-330">
                <a:solidFill>
                  <a:srgbClr val="3139A8"/>
                </a:solidFill>
                <a:latin typeface="JetBrains Mono Ultra-Bold"/>
              </a:rPr>
              <a:t>Objectives</a:t>
            </a:r>
          </a:p>
        </p:txBody>
      </p:sp>
      <p:sp>
        <p:nvSpPr>
          <p:cNvPr name="TextBox 6" id="6"/>
          <p:cNvSpPr txBox="true"/>
          <p:nvPr/>
        </p:nvSpPr>
        <p:spPr>
          <a:xfrm rot="0">
            <a:off x="1697272" y="4358825"/>
            <a:ext cx="3373075" cy="932975"/>
          </a:xfrm>
          <a:prstGeom prst="rect">
            <a:avLst/>
          </a:prstGeom>
        </p:spPr>
        <p:txBody>
          <a:bodyPr anchor="t" rtlCol="false" tIns="0" lIns="0" bIns="0" rIns="0">
            <a:spAutoFit/>
          </a:bodyPr>
          <a:lstStyle/>
          <a:p>
            <a:pPr algn="ctr">
              <a:lnSpc>
                <a:spcPts val="3612"/>
              </a:lnSpc>
            </a:pPr>
            <a:r>
              <a:rPr lang="en-US" sz="3507">
                <a:solidFill>
                  <a:srgbClr val="FFFFFF"/>
                </a:solidFill>
                <a:latin typeface="JetBrains Mono Bold"/>
              </a:rPr>
              <a:t>Accuracy Improvement</a:t>
            </a:r>
          </a:p>
        </p:txBody>
      </p:sp>
      <p:sp>
        <p:nvSpPr>
          <p:cNvPr name="TextBox 7" id="7"/>
          <p:cNvSpPr txBox="true"/>
          <p:nvPr/>
        </p:nvSpPr>
        <p:spPr>
          <a:xfrm rot="0">
            <a:off x="1314574" y="5951474"/>
            <a:ext cx="4138469" cy="2445887"/>
          </a:xfrm>
          <a:prstGeom prst="rect">
            <a:avLst/>
          </a:prstGeom>
        </p:spPr>
        <p:txBody>
          <a:bodyPr anchor="t" rtlCol="false" tIns="0" lIns="0" bIns="0" rIns="0">
            <a:spAutoFit/>
          </a:bodyPr>
          <a:lstStyle/>
          <a:p>
            <a:pPr algn="ctr">
              <a:lnSpc>
                <a:spcPts val="2437"/>
              </a:lnSpc>
            </a:pPr>
            <a:r>
              <a:rPr lang="en-US" sz="1562">
                <a:solidFill>
                  <a:srgbClr val="FFFFFF"/>
                </a:solidFill>
                <a:latin typeface="Montserrat Medium"/>
              </a:rPr>
              <a:t>The primary goal is to significantly enhance the accuracy of multi-label text classification. By integrating GloVe embeddings with advanced neural network architectures, we aim to achieve a more profound understanding of text semantics, leading to more precise classification outcomes.</a:t>
            </a:r>
          </a:p>
        </p:txBody>
      </p:sp>
      <p:grpSp>
        <p:nvGrpSpPr>
          <p:cNvPr name="Group 8" id="8"/>
          <p:cNvGrpSpPr/>
          <p:nvPr/>
        </p:nvGrpSpPr>
        <p:grpSpPr>
          <a:xfrm rot="0">
            <a:off x="6683072" y="3908088"/>
            <a:ext cx="4718179" cy="5107791"/>
            <a:chOff x="0" y="0"/>
            <a:chExt cx="1193167" cy="1291695"/>
          </a:xfrm>
        </p:grpSpPr>
        <p:sp>
          <p:nvSpPr>
            <p:cNvPr name="Freeform 9" id="9"/>
            <p:cNvSpPr/>
            <p:nvPr/>
          </p:nvSpPr>
          <p:spPr>
            <a:xfrm flipH="false" flipV="false" rot="0">
              <a:off x="0" y="0"/>
              <a:ext cx="1193167" cy="1291695"/>
            </a:xfrm>
            <a:custGeom>
              <a:avLst/>
              <a:gdLst/>
              <a:ahLst/>
              <a:cxnLst/>
              <a:rect r="r" b="b" t="t" l="l"/>
              <a:pathLst>
                <a:path h="1291695" w="1193167">
                  <a:moveTo>
                    <a:pt x="0" y="0"/>
                  </a:moveTo>
                  <a:lnTo>
                    <a:pt x="1193167" y="0"/>
                  </a:lnTo>
                  <a:lnTo>
                    <a:pt x="1193167" y="1291695"/>
                  </a:lnTo>
                  <a:lnTo>
                    <a:pt x="0" y="1291695"/>
                  </a:lnTo>
                  <a:close/>
                </a:path>
              </a:pathLst>
            </a:custGeom>
            <a:solidFill>
              <a:srgbClr val="3139A8"/>
            </a:solidFill>
          </p:spPr>
        </p:sp>
        <p:sp>
          <p:nvSpPr>
            <p:cNvPr name="TextBox 10" id="10"/>
            <p:cNvSpPr txBox="true"/>
            <p:nvPr/>
          </p:nvSpPr>
          <p:spPr>
            <a:xfrm>
              <a:off x="0" y="19050"/>
              <a:ext cx="1193167" cy="1272645"/>
            </a:xfrm>
            <a:prstGeom prst="rect">
              <a:avLst/>
            </a:prstGeom>
          </p:spPr>
          <p:txBody>
            <a:bodyPr anchor="ctr" rtlCol="false" tIns="50800" lIns="50800" bIns="50800" rIns="50800"/>
            <a:lstStyle/>
            <a:p>
              <a:pPr algn="ctr">
                <a:lnSpc>
                  <a:spcPts val="2266"/>
                </a:lnSpc>
              </a:pPr>
            </a:p>
          </p:txBody>
        </p:sp>
      </p:grpSp>
      <p:sp>
        <p:nvSpPr>
          <p:cNvPr name="TextBox 11" id="11"/>
          <p:cNvSpPr txBox="true"/>
          <p:nvPr/>
        </p:nvSpPr>
        <p:spPr>
          <a:xfrm rot="0">
            <a:off x="7098064" y="4249620"/>
            <a:ext cx="4091872" cy="1390231"/>
          </a:xfrm>
          <a:prstGeom prst="rect">
            <a:avLst/>
          </a:prstGeom>
        </p:spPr>
        <p:txBody>
          <a:bodyPr anchor="t" rtlCol="false" tIns="0" lIns="0" bIns="0" rIns="0">
            <a:spAutoFit/>
          </a:bodyPr>
          <a:lstStyle/>
          <a:p>
            <a:pPr algn="ctr">
              <a:lnSpc>
                <a:spcPts val="3615"/>
              </a:lnSpc>
            </a:pPr>
            <a:r>
              <a:rPr lang="en-US" sz="3509">
                <a:solidFill>
                  <a:srgbClr val="FFFFFF"/>
                </a:solidFill>
                <a:latin typeface="JetBrains Mono Bold"/>
              </a:rPr>
              <a:t>Effectiveness of GloVe Embeddings</a:t>
            </a:r>
          </a:p>
        </p:txBody>
      </p:sp>
      <p:sp>
        <p:nvSpPr>
          <p:cNvPr name="TextBox 12" id="12"/>
          <p:cNvSpPr txBox="true"/>
          <p:nvPr/>
        </p:nvSpPr>
        <p:spPr>
          <a:xfrm rot="0">
            <a:off x="7248085" y="5951474"/>
            <a:ext cx="3584779" cy="2445887"/>
          </a:xfrm>
          <a:prstGeom prst="rect">
            <a:avLst/>
          </a:prstGeom>
        </p:spPr>
        <p:txBody>
          <a:bodyPr anchor="t" rtlCol="false" tIns="0" lIns="0" bIns="0" rIns="0">
            <a:spAutoFit/>
          </a:bodyPr>
          <a:lstStyle/>
          <a:p>
            <a:pPr algn="ctr">
              <a:lnSpc>
                <a:spcPts val="2437"/>
              </a:lnSpc>
            </a:pPr>
            <a:r>
              <a:rPr lang="en-US" sz="1562">
                <a:solidFill>
                  <a:srgbClr val="FFFFFF"/>
                </a:solidFill>
                <a:latin typeface="Montserrat Medium"/>
              </a:rPr>
              <a:t>We seek to demonstrate how pre-trained GloVe embeddings, with their rich representation of word meanings and relationships, can be effectively utilized to boost the performance of neural network models in handling complex text classification tasks.</a:t>
            </a:r>
          </a:p>
        </p:txBody>
      </p:sp>
      <p:grpSp>
        <p:nvGrpSpPr>
          <p:cNvPr name="Group 13" id="13"/>
          <p:cNvGrpSpPr/>
          <p:nvPr/>
        </p:nvGrpSpPr>
        <p:grpSpPr>
          <a:xfrm rot="0">
            <a:off x="12735242" y="3908088"/>
            <a:ext cx="4721889" cy="5107791"/>
            <a:chOff x="0" y="0"/>
            <a:chExt cx="1194105" cy="1291695"/>
          </a:xfrm>
        </p:grpSpPr>
        <p:sp>
          <p:nvSpPr>
            <p:cNvPr name="Freeform 14" id="14"/>
            <p:cNvSpPr/>
            <p:nvPr/>
          </p:nvSpPr>
          <p:spPr>
            <a:xfrm flipH="false" flipV="false" rot="0">
              <a:off x="0" y="0"/>
              <a:ext cx="1194105" cy="1291695"/>
            </a:xfrm>
            <a:custGeom>
              <a:avLst/>
              <a:gdLst/>
              <a:ahLst/>
              <a:cxnLst/>
              <a:rect r="r" b="b" t="t" l="l"/>
              <a:pathLst>
                <a:path h="1291695" w="1194105">
                  <a:moveTo>
                    <a:pt x="0" y="0"/>
                  </a:moveTo>
                  <a:lnTo>
                    <a:pt x="1194105" y="0"/>
                  </a:lnTo>
                  <a:lnTo>
                    <a:pt x="1194105" y="1291695"/>
                  </a:lnTo>
                  <a:lnTo>
                    <a:pt x="0" y="1291695"/>
                  </a:lnTo>
                  <a:close/>
                </a:path>
              </a:pathLst>
            </a:custGeom>
            <a:solidFill>
              <a:srgbClr val="5383FF"/>
            </a:solidFill>
          </p:spPr>
        </p:sp>
        <p:sp>
          <p:nvSpPr>
            <p:cNvPr name="TextBox 15" id="15"/>
            <p:cNvSpPr txBox="true"/>
            <p:nvPr/>
          </p:nvSpPr>
          <p:spPr>
            <a:xfrm>
              <a:off x="0" y="19050"/>
              <a:ext cx="1194105" cy="1272645"/>
            </a:xfrm>
            <a:prstGeom prst="rect">
              <a:avLst/>
            </a:prstGeom>
          </p:spPr>
          <p:txBody>
            <a:bodyPr anchor="ctr" rtlCol="false" tIns="50800" lIns="50800" bIns="50800" rIns="50800"/>
            <a:lstStyle/>
            <a:p>
              <a:pPr algn="ctr">
                <a:lnSpc>
                  <a:spcPts val="2266"/>
                </a:lnSpc>
              </a:pPr>
            </a:p>
          </p:txBody>
        </p:sp>
      </p:grpSp>
      <p:sp>
        <p:nvSpPr>
          <p:cNvPr name="TextBox 16" id="16"/>
          <p:cNvSpPr txBox="true"/>
          <p:nvPr/>
        </p:nvSpPr>
        <p:spPr>
          <a:xfrm rot="0">
            <a:off x="13062164" y="4249620"/>
            <a:ext cx="4068046" cy="1390231"/>
          </a:xfrm>
          <a:prstGeom prst="rect">
            <a:avLst/>
          </a:prstGeom>
        </p:spPr>
        <p:txBody>
          <a:bodyPr anchor="t" rtlCol="false" tIns="0" lIns="0" bIns="0" rIns="0">
            <a:spAutoFit/>
          </a:bodyPr>
          <a:lstStyle/>
          <a:p>
            <a:pPr algn="ctr">
              <a:lnSpc>
                <a:spcPts val="3615"/>
              </a:lnSpc>
            </a:pPr>
            <a:r>
              <a:rPr lang="en-US" sz="3509">
                <a:solidFill>
                  <a:srgbClr val="FFFFFF"/>
                </a:solidFill>
                <a:latin typeface="JetBrains Mono Bold"/>
              </a:rPr>
              <a:t>Model Performance Comparison</a:t>
            </a:r>
          </a:p>
        </p:txBody>
      </p:sp>
      <p:sp>
        <p:nvSpPr>
          <p:cNvPr name="TextBox 17" id="17"/>
          <p:cNvSpPr txBox="true"/>
          <p:nvPr/>
        </p:nvSpPr>
        <p:spPr>
          <a:xfrm rot="0">
            <a:off x="13681917" y="5876482"/>
            <a:ext cx="2828538" cy="2838053"/>
          </a:xfrm>
          <a:prstGeom prst="rect">
            <a:avLst/>
          </a:prstGeom>
        </p:spPr>
        <p:txBody>
          <a:bodyPr anchor="t" rtlCol="false" tIns="0" lIns="0" bIns="0" rIns="0">
            <a:spAutoFit/>
          </a:bodyPr>
          <a:lstStyle/>
          <a:p>
            <a:pPr algn="ctr">
              <a:lnSpc>
                <a:spcPts val="2513"/>
              </a:lnSpc>
            </a:pPr>
            <a:r>
              <a:rPr lang="en-US" sz="1611">
                <a:solidFill>
                  <a:srgbClr val="FFFFFF"/>
                </a:solidFill>
                <a:latin typeface="Montserrat Medium"/>
              </a:rPr>
              <a:t>This project undertakes a head-to-head comparison between the CNN-BiLSTM and CNN-BiGRU models, integrated with GloVe and without GloVe , to deduce which architecture more effectively classifies multi-label texts.</a:t>
            </a:r>
          </a:p>
        </p:txBody>
      </p:sp>
      <p:grpSp>
        <p:nvGrpSpPr>
          <p:cNvPr name="Group 18" id="18"/>
          <p:cNvGrpSpPr/>
          <p:nvPr/>
        </p:nvGrpSpPr>
        <p:grpSpPr>
          <a:xfrm rot="0">
            <a:off x="-444633" y="-556618"/>
            <a:ext cx="19177267" cy="1113237"/>
            <a:chOff x="0" y="0"/>
            <a:chExt cx="5050803" cy="293198"/>
          </a:xfrm>
        </p:grpSpPr>
        <p:sp>
          <p:nvSpPr>
            <p:cNvPr name="Freeform 19" id="19"/>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20" id="20"/>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AutoShape 21" id="21"/>
          <p:cNvSpPr/>
          <p:nvPr/>
        </p:nvSpPr>
        <p:spPr>
          <a:xfrm flipV="true">
            <a:off x="2485037" y="2770877"/>
            <a:ext cx="13110877" cy="0"/>
          </a:xfrm>
          <a:prstGeom prst="line">
            <a:avLst/>
          </a:prstGeom>
          <a:ln cap="flat" w="76200">
            <a:solidFill>
              <a:srgbClr val="B0E1B5"/>
            </a:solidFill>
            <a:prstDash val="sysDash"/>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103873"/>
            <a:ext cx="10087919" cy="2014922"/>
            <a:chOff x="0" y="0"/>
            <a:chExt cx="3146160" cy="628402"/>
          </a:xfrm>
        </p:grpSpPr>
        <p:sp>
          <p:nvSpPr>
            <p:cNvPr name="Freeform 3" id="3"/>
            <p:cNvSpPr/>
            <p:nvPr/>
          </p:nvSpPr>
          <p:spPr>
            <a:xfrm flipH="false" flipV="false" rot="0">
              <a:off x="0" y="0"/>
              <a:ext cx="3146160" cy="628402"/>
            </a:xfrm>
            <a:custGeom>
              <a:avLst/>
              <a:gdLst/>
              <a:ahLst/>
              <a:cxnLst/>
              <a:rect r="r" b="b" t="t" l="l"/>
              <a:pathLst>
                <a:path h="628402" w="3146160">
                  <a:moveTo>
                    <a:pt x="11512" y="0"/>
                  </a:moveTo>
                  <a:lnTo>
                    <a:pt x="3134649" y="0"/>
                  </a:lnTo>
                  <a:cubicBezTo>
                    <a:pt x="3141006" y="0"/>
                    <a:pt x="3146160" y="5154"/>
                    <a:pt x="3146160" y="11512"/>
                  </a:cubicBezTo>
                  <a:lnTo>
                    <a:pt x="3146160" y="616890"/>
                  </a:lnTo>
                  <a:cubicBezTo>
                    <a:pt x="3146160" y="619943"/>
                    <a:pt x="3144947" y="622871"/>
                    <a:pt x="3142789" y="625030"/>
                  </a:cubicBezTo>
                  <a:cubicBezTo>
                    <a:pt x="3140630" y="627189"/>
                    <a:pt x="3137702" y="628402"/>
                    <a:pt x="3134649" y="628402"/>
                  </a:cubicBezTo>
                  <a:lnTo>
                    <a:pt x="11512" y="628402"/>
                  </a:lnTo>
                  <a:cubicBezTo>
                    <a:pt x="5154" y="628402"/>
                    <a:pt x="0" y="623248"/>
                    <a:pt x="0" y="616890"/>
                  </a:cubicBezTo>
                  <a:lnTo>
                    <a:pt x="0" y="11512"/>
                  </a:lnTo>
                  <a:cubicBezTo>
                    <a:pt x="0" y="5154"/>
                    <a:pt x="5154" y="0"/>
                    <a:pt x="11512"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3146160" cy="733177"/>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Without GloVe Embeddings</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53120" y="3216673"/>
            <a:ext cx="16781760" cy="4098290"/>
          </a:xfrm>
          <a:prstGeom prst="rect">
            <a:avLst/>
          </a:prstGeom>
        </p:spPr>
        <p:txBody>
          <a:bodyPr anchor="t" rtlCol="false" tIns="0" lIns="0" bIns="0" rIns="0">
            <a:spAutoFit/>
          </a:bodyPr>
          <a:lstStyle/>
          <a:p>
            <a:pPr>
              <a:lnSpc>
                <a:spcPts val="4059"/>
              </a:lnSpc>
            </a:pPr>
            <a:r>
              <a:rPr lang="en-US" sz="2899">
                <a:solidFill>
                  <a:srgbClr val="000000"/>
                </a:solidFill>
                <a:latin typeface="Open Sans Extra Bold"/>
              </a:rPr>
              <a:t>First, w</a:t>
            </a:r>
            <a:r>
              <a:rPr lang="en-US" sz="2899">
                <a:solidFill>
                  <a:srgbClr val="000000"/>
                </a:solidFill>
                <a:latin typeface="Open Sans Extra Bold Light"/>
              </a:rPr>
              <a:t>e trained our own word embeddings using the news training data via the Embedding layer of the Keras.</a:t>
            </a:r>
          </a:p>
          <a:p>
            <a:pPr>
              <a:lnSpc>
                <a:spcPts val="4059"/>
              </a:lnSpc>
            </a:pPr>
          </a:p>
          <a:p>
            <a:pPr>
              <a:lnSpc>
                <a:spcPts val="4059"/>
              </a:lnSpc>
            </a:pPr>
            <a:r>
              <a:rPr lang="en-US" sz="2899">
                <a:solidFill>
                  <a:srgbClr val="000000"/>
                </a:solidFill>
                <a:latin typeface="Open Sans Extra Bold Light"/>
              </a:rPr>
              <a:t>For custom word embeddings, we specified the vocabulary size of the training dataset, the sequence length of each padded text sequence, and the embedding dimensions of each token/word in the Embedding layer.</a:t>
            </a:r>
          </a:p>
          <a:p>
            <a:pPr>
              <a:lnSpc>
                <a:spcPts val="4059"/>
              </a:lnSpc>
            </a:pPr>
          </a:p>
          <a:p>
            <a:pPr>
              <a:lnSpc>
                <a:spcPts val="4059"/>
              </a:lnSpc>
            </a:pPr>
            <a:r>
              <a:rPr lang="en-US" sz="2899">
                <a:solidFill>
                  <a:srgbClr val="000000"/>
                </a:solidFill>
                <a:latin typeface="Open Sans Extra Bold Light"/>
              </a:rPr>
              <a:t>Our padded sequence length =300</a:t>
            </a:r>
          </a:p>
        </p:txBody>
      </p:sp>
      <p:sp>
        <p:nvSpPr>
          <p:cNvPr name="Freeform 9" id="9"/>
          <p:cNvSpPr/>
          <p:nvPr/>
        </p:nvSpPr>
        <p:spPr>
          <a:xfrm flipH="false" flipV="false" rot="0">
            <a:off x="3567145" y="8647450"/>
            <a:ext cx="10681347" cy="812335"/>
          </a:xfrm>
          <a:custGeom>
            <a:avLst/>
            <a:gdLst/>
            <a:ahLst/>
            <a:cxnLst/>
            <a:rect r="r" b="b" t="t" l="l"/>
            <a:pathLst>
              <a:path h="812335" w="10681347">
                <a:moveTo>
                  <a:pt x="0" y="0"/>
                </a:moveTo>
                <a:lnTo>
                  <a:pt x="10681347" y="0"/>
                </a:lnTo>
                <a:lnTo>
                  <a:pt x="10681347" y="812335"/>
                </a:lnTo>
                <a:lnTo>
                  <a:pt x="0" y="812335"/>
                </a:lnTo>
                <a:lnTo>
                  <a:pt x="0" y="0"/>
                </a:lnTo>
                <a:close/>
              </a:path>
            </a:pathLst>
          </a:custGeom>
          <a:blipFill>
            <a:blip r:embed="rId2"/>
            <a:stretch>
              <a:fillRect l="0" t="0" r="0" b="0"/>
            </a:stretch>
          </a:blipFill>
        </p:spPr>
      </p:sp>
      <p:sp>
        <p:nvSpPr>
          <p:cNvPr name="Freeform 10" id="10"/>
          <p:cNvSpPr/>
          <p:nvPr/>
        </p:nvSpPr>
        <p:spPr>
          <a:xfrm flipH="false" flipV="false" rot="0">
            <a:off x="3567145" y="8040002"/>
            <a:ext cx="5345539" cy="607448"/>
          </a:xfrm>
          <a:custGeom>
            <a:avLst/>
            <a:gdLst/>
            <a:ahLst/>
            <a:cxnLst/>
            <a:rect r="r" b="b" t="t" l="l"/>
            <a:pathLst>
              <a:path h="607448" w="5345539">
                <a:moveTo>
                  <a:pt x="0" y="0"/>
                </a:moveTo>
                <a:lnTo>
                  <a:pt x="5345539" y="0"/>
                </a:lnTo>
                <a:lnTo>
                  <a:pt x="5345539" y="607448"/>
                </a:lnTo>
                <a:lnTo>
                  <a:pt x="0" y="607448"/>
                </a:lnTo>
                <a:lnTo>
                  <a:pt x="0" y="0"/>
                </a:lnTo>
                <a:close/>
              </a:path>
            </a:pathLst>
          </a:custGeom>
          <a:blipFill>
            <a:blip r:embed="rId3"/>
            <a:stretch>
              <a:fillRect l="0" t="0" r="0" b="0"/>
            </a:stretch>
          </a:blipFill>
        </p:spPr>
      </p:sp>
      <p:sp>
        <p:nvSpPr>
          <p:cNvPr name="Freeform 11" id="11"/>
          <p:cNvSpPr/>
          <p:nvPr/>
        </p:nvSpPr>
        <p:spPr>
          <a:xfrm flipH="false" flipV="false" rot="0">
            <a:off x="3567145" y="7469991"/>
            <a:ext cx="4669708" cy="570011"/>
          </a:xfrm>
          <a:custGeom>
            <a:avLst/>
            <a:gdLst/>
            <a:ahLst/>
            <a:cxnLst/>
            <a:rect r="r" b="b" t="t" l="l"/>
            <a:pathLst>
              <a:path h="570011" w="4669708">
                <a:moveTo>
                  <a:pt x="0" y="0"/>
                </a:moveTo>
                <a:lnTo>
                  <a:pt x="4669708" y="0"/>
                </a:lnTo>
                <a:lnTo>
                  <a:pt x="4669708" y="570011"/>
                </a:lnTo>
                <a:lnTo>
                  <a:pt x="0" y="570011"/>
                </a:lnTo>
                <a:lnTo>
                  <a:pt x="0" y="0"/>
                </a:lnTo>
                <a:close/>
              </a:path>
            </a:pathLst>
          </a:custGeom>
          <a:blipFill>
            <a:blip r:embed="rId4"/>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758431"/>
            <a:ext cx="10087919" cy="1542559"/>
            <a:chOff x="0" y="0"/>
            <a:chExt cx="3146160" cy="481084"/>
          </a:xfrm>
        </p:grpSpPr>
        <p:sp>
          <p:nvSpPr>
            <p:cNvPr name="Freeform 3" id="3"/>
            <p:cNvSpPr/>
            <p:nvPr/>
          </p:nvSpPr>
          <p:spPr>
            <a:xfrm flipH="false" flipV="false" rot="0">
              <a:off x="0" y="0"/>
              <a:ext cx="3146160" cy="481084"/>
            </a:xfrm>
            <a:custGeom>
              <a:avLst/>
              <a:gdLst/>
              <a:ahLst/>
              <a:cxnLst/>
              <a:rect r="r" b="b" t="t" l="l"/>
              <a:pathLst>
                <a:path h="481084" w="3146160">
                  <a:moveTo>
                    <a:pt x="11512" y="0"/>
                  </a:moveTo>
                  <a:lnTo>
                    <a:pt x="3134649" y="0"/>
                  </a:lnTo>
                  <a:cubicBezTo>
                    <a:pt x="3141006" y="0"/>
                    <a:pt x="3146160" y="5154"/>
                    <a:pt x="3146160" y="11512"/>
                  </a:cubicBezTo>
                  <a:lnTo>
                    <a:pt x="3146160" y="469572"/>
                  </a:lnTo>
                  <a:cubicBezTo>
                    <a:pt x="3146160" y="472626"/>
                    <a:pt x="3144947" y="475554"/>
                    <a:pt x="3142789" y="477712"/>
                  </a:cubicBezTo>
                  <a:cubicBezTo>
                    <a:pt x="3140630" y="479871"/>
                    <a:pt x="3137702" y="481084"/>
                    <a:pt x="3134649" y="481084"/>
                  </a:cubicBezTo>
                  <a:lnTo>
                    <a:pt x="11512" y="481084"/>
                  </a:lnTo>
                  <a:cubicBezTo>
                    <a:pt x="8459" y="481084"/>
                    <a:pt x="5531" y="479871"/>
                    <a:pt x="3372" y="477712"/>
                  </a:cubicBezTo>
                  <a:cubicBezTo>
                    <a:pt x="1213" y="475554"/>
                    <a:pt x="0" y="472626"/>
                    <a:pt x="0" y="469572"/>
                  </a:cubicBezTo>
                  <a:lnTo>
                    <a:pt x="0" y="11512"/>
                  </a:lnTo>
                  <a:cubicBezTo>
                    <a:pt x="0" y="5154"/>
                    <a:pt x="5154" y="0"/>
                    <a:pt x="11512"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3146160" cy="585859"/>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Without GloVe Embeddings</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2681835"/>
            <a:ext cx="16781760" cy="8213090"/>
          </a:xfrm>
          <a:prstGeom prst="rect">
            <a:avLst/>
          </a:prstGeom>
        </p:spPr>
        <p:txBody>
          <a:bodyPr anchor="t" rtlCol="false" tIns="0" lIns="0" bIns="0" rIns="0">
            <a:spAutoFit/>
          </a:bodyPr>
          <a:lstStyle/>
          <a:p>
            <a:pPr>
              <a:lnSpc>
                <a:spcPts val="4059"/>
              </a:lnSpc>
            </a:pPr>
            <a:r>
              <a:rPr lang="en-US" sz="2899">
                <a:solidFill>
                  <a:srgbClr val="000000"/>
                </a:solidFill>
                <a:latin typeface="Open Sans Extra Bold"/>
              </a:rPr>
              <a:t>For CNN-BiLSTM:</a:t>
            </a:r>
          </a:p>
          <a:p>
            <a:pPr>
              <a:lnSpc>
                <a:spcPts val="4059"/>
              </a:lnSpc>
            </a:pPr>
            <a:r>
              <a:rPr lang="en-US" sz="2899">
                <a:solidFill>
                  <a:srgbClr val="000000"/>
                </a:solidFill>
                <a:latin typeface="Open Sans Extra Bold"/>
              </a:rPr>
              <a:t>We first defined a 1-Dimensional convolutional layer with 128 filters and kernel size of 5 with a ‘relu’ activation function.</a:t>
            </a:r>
          </a:p>
          <a:p>
            <a:pPr>
              <a:lnSpc>
                <a:spcPts val="4059"/>
              </a:lnSpc>
            </a:pPr>
          </a:p>
          <a:p>
            <a:pPr>
              <a:lnSpc>
                <a:spcPts val="4059"/>
              </a:lnSpc>
            </a:pPr>
            <a:r>
              <a:rPr lang="en-US" sz="2899">
                <a:solidFill>
                  <a:srgbClr val="000000"/>
                </a:solidFill>
                <a:latin typeface="Open Sans Extra Bold"/>
              </a:rPr>
              <a:t>We then add a Bi-Directional LSTM layer with 200 hidden units and 0.25 dropout to help reduce overfitting.</a:t>
            </a:r>
          </a:p>
          <a:p>
            <a:pPr>
              <a:lnSpc>
                <a:spcPts val="4059"/>
              </a:lnSpc>
            </a:pPr>
          </a:p>
          <a:p>
            <a:pPr>
              <a:lnSpc>
                <a:spcPts val="4059"/>
              </a:lnSpc>
            </a:pPr>
            <a:r>
              <a:rPr lang="en-US" sz="2899">
                <a:solidFill>
                  <a:srgbClr val="000000"/>
                </a:solidFill>
                <a:latin typeface="Open Sans Extra Bold"/>
              </a:rPr>
              <a:t>We then added the following dense/fully-connected layers:</a:t>
            </a:r>
          </a:p>
          <a:p>
            <a:pPr marL="626107" indent="-313054" lvl="1">
              <a:lnSpc>
                <a:spcPts val="4059"/>
              </a:lnSpc>
              <a:buFont typeface="Arial"/>
              <a:buChar char="•"/>
            </a:pPr>
            <a:r>
              <a:rPr lang="en-US" sz="2899">
                <a:solidFill>
                  <a:srgbClr val="000000"/>
                </a:solidFill>
                <a:latin typeface="Open Sans Extra Bold"/>
              </a:rPr>
              <a:t>First dense layer with 64 units and relu activation.</a:t>
            </a:r>
          </a:p>
          <a:p>
            <a:pPr marL="626107" indent="-313054" lvl="1">
              <a:lnSpc>
                <a:spcPts val="4059"/>
              </a:lnSpc>
              <a:buFont typeface="Arial"/>
              <a:buChar char="•"/>
            </a:pPr>
            <a:r>
              <a:rPr lang="en-US" sz="2899">
                <a:solidFill>
                  <a:srgbClr val="000000"/>
                </a:solidFill>
                <a:latin typeface="Open Sans Extra Bold"/>
              </a:rPr>
              <a:t>Second dense layer with 32 units and relu activation.</a:t>
            </a:r>
          </a:p>
          <a:p>
            <a:pPr marL="626107" indent="-313054" lvl="1">
              <a:lnSpc>
                <a:spcPts val="4059"/>
              </a:lnSpc>
              <a:buFont typeface="Arial"/>
              <a:buChar char="•"/>
            </a:pPr>
            <a:r>
              <a:rPr lang="en-US" sz="2899">
                <a:solidFill>
                  <a:srgbClr val="000000"/>
                </a:solidFill>
                <a:latin typeface="Open Sans Extra Bold"/>
              </a:rPr>
              <a:t>Last dense layer with 20 units and sigmoid activation.</a:t>
            </a:r>
          </a:p>
          <a:p>
            <a:pPr>
              <a:lnSpc>
                <a:spcPts val="4059"/>
              </a:lnSpc>
            </a:pPr>
          </a:p>
          <a:p>
            <a:pPr>
              <a:lnSpc>
                <a:spcPts val="4059"/>
              </a:lnSpc>
            </a:pPr>
            <a:r>
              <a:rPr lang="en-US" sz="2899">
                <a:solidFill>
                  <a:srgbClr val="000000"/>
                </a:solidFill>
                <a:latin typeface="Open Sans Extra Bold"/>
              </a:rPr>
              <a:t>We used the adam optimizer function and and sparse crategorical cross entropy for optimizing the weights.</a:t>
            </a:r>
          </a:p>
          <a:p>
            <a:pPr>
              <a:lnSpc>
                <a:spcPts val="4059"/>
              </a:lnSpc>
            </a:pPr>
          </a:p>
          <a:p>
            <a:pPr>
              <a:lnSpc>
                <a:spcPts val="405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758431"/>
            <a:ext cx="10087919" cy="1542559"/>
            <a:chOff x="0" y="0"/>
            <a:chExt cx="3146160" cy="481084"/>
          </a:xfrm>
        </p:grpSpPr>
        <p:sp>
          <p:nvSpPr>
            <p:cNvPr name="Freeform 3" id="3"/>
            <p:cNvSpPr/>
            <p:nvPr/>
          </p:nvSpPr>
          <p:spPr>
            <a:xfrm flipH="false" flipV="false" rot="0">
              <a:off x="0" y="0"/>
              <a:ext cx="3146160" cy="481084"/>
            </a:xfrm>
            <a:custGeom>
              <a:avLst/>
              <a:gdLst/>
              <a:ahLst/>
              <a:cxnLst/>
              <a:rect r="r" b="b" t="t" l="l"/>
              <a:pathLst>
                <a:path h="481084" w="3146160">
                  <a:moveTo>
                    <a:pt x="11512" y="0"/>
                  </a:moveTo>
                  <a:lnTo>
                    <a:pt x="3134649" y="0"/>
                  </a:lnTo>
                  <a:cubicBezTo>
                    <a:pt x="3141006" y="0"/>
                    <a:pt x="3146160" y="5154"/>
                    <a:pt x="3146160" y="11512"/>
                  </a:cubicBezTo>
                  <a:lnTo>
                    <a:pt x="3146160" y="469572"/>
                  </a:lnTo>
                  <a:cubicBezTo>
                    <a:pt x="3146160" y="472626"/>
                    <a:pt x="3144947" y="475554"/>
                    <a:pt x="3142789" y="477712"/>
                  </a:cubicBezTo>
                  <a:cubicBezTo>
                    <a:pt x="3140630" y="479871"/>
                    <a:pt x="3137702" y="481084"/>
                    <a:pt x="3134649" y="481084"/>
                  </a:cubicBezTo>
                  <a:lnTo>
                    <a:pt x="11512" y="481084"/>
                  </a:lnTo>
                  <a:cubicBezTo>
                    <a:pt x="8459" y="481084"/>
                    <a:pt x="5531" y="479871"/>
                    <a:pt x="3372" y="477712"/>
                  </a:cubicBezTo>
                  <a:cubicBezTo>
                    <a:pt x="1213" y="475554"/>
                    <a:pt x="0" y="472626"/>
                    <a:pt x="0" y="469572"/>
                  </a:cubicBezTo>
                  <a:lnTo>
                    <a:pt x="0" y="11512"/>
                  </a:lnTo>
                  <a:cubicBezTo>
                    <a:pt x="0" y="5154"/>
                    <a:pt x="5154" y="0"/>
                    <a:pt x="11512"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3146160" cy="585859"/>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Without GloVe Embeddings</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2681835"/>
            <a:ext cx="16781760" cy="2040890"/>
          </a:xfrm>
          <a:prstGeom prst="rect">
            <a:avLst/>
          </a:prstGeom>
        </p:spPr>
        <p:txBody>
          <a:bodyPr anchor="t" rtlCol="false" tIns="0" lIns="0" bIns="0" rIns="0">
            <a:spAutoFit/>
          </a:bodyPr>
          <a:lstStyle/>
          <a:p>
            <a:pPr>
              <a:lnSpc>
                <a:spcPts val="4059"/>
              </a:lnSpc>
            </a:pPr>
            <a:r>
              <a:rPr lang="en-US" sz="2899">
                <a:solidFill>
                  <a:srgbClr val="000000"/>
                </a:solidFill>
                <a:latin typeface="Open Sans Extra Bold"/>
              </a:rPr>
              <a:t>For CNN-BiLSTM:</a:t>
            </a:r>
          </a:p>
          <a:p>
            <a:pPr>
              <a:lnSpc>
                <a:spcPts val="4059"/>
              </a:lnSpc>
            </a:pPr>
            <a:r>
              <a:rPr lang="en-US" sz="2899">
                <a:solidFill>
                  <a:srgbClr val="000000"/>
                </a:solidFill>
                <a:latin typeface="Open Sans Extra Bold"/>
              </a:rPr>
              <a:t> </a:t>
            </a:r>
          </a:p>
          <a:p>
            <a:pPr>
              <a:lnSpc>
                <a:spcPts val="4059"/>
              </a:lnSpc>
            </a:pPr>
          </a:p>
          <a:p>
            <a:pPr>
              <a:lnSpc>
                <a:spcPts val="4059"/>
              </a:lnSpc>
            </a:pPr>
          </a:p>
        </p:txBody>
      </p:sp>
      <p:sp>
        <p:nvSpPr>
          <p:cNvPr name="Freeform 9" id="9"/>
          <p:cNvSpPr/>
          <p:nvPr/>
        </p:nvSpPr>
        <p:spPr>
          <a:xfrm flipH="false" flipV="false" rot="0">
            <a:off x="420458" y="4426318"/>
            <a:ext cx="11041978" cy="480820"/>
          </a:xfrm>
          <a:custGeom>
            <a:avLst/>
            <a:gdLst/>
            <a:ahLst/>
            <a:cxnLst/>
            <a:rect r="r" b="b" t="t" l="l"/>
            <a:pathLst>
              <a:path h="480820" w="11041978">
                <a:moveTo>
                  <a:pt x="0" y="0"/>
                </a:moveTo>
                <a:lnTo>
                  <a:pt x="11041978" y="0"/>
                </a:lnTo>
                <a:lnTo>
                  <a:pt x="11041978" y="480820"/>
                </a:lnTo>
                <a:lnTo>
                  <a:pt x="0" y="480820"/>
                </a:lnTo>
                <a:lnTo>
                  <a:pt x="0" y="0"/>
                </a:lnTo>
                <a:close/>
              </a:path>
            </a:pathLst>
          </a:custGeom>
          <a:blipFill>
            <a:blip r:embed="rId2"/>
            <a:stretch>
              <a:fillRect l="0" t="0" r="-45330" b="0"/>
            </a:stretch>
          </a:blipFill>
        </p:spPr>
      </p:sp>
      <p:sp>
        <p:nvSpPr>
          <p:cNvPr name="Freeform 10" id="10"/>
          <p:cNvSpPr/>
          <p:nvPr/>
        </p:nvSpPr>
        <p:spPr>
          <a:xfrm flipH="false" flipV="false" rot="0">
            <a:off x="442645" y="4892079"/>
            <a:ext cx="11019792" cy="1472870"/>
          </a:xfrm>
          <a:custGeom>
            <a:avLst/>
            <a:gdLst/>
            <a:ahLst/>
            <a:cxnLst/>
            <a:rect r="r" b="b" t="t" l="l"/>
            <a:pathLst>
              <a:path h="1472870" w="11019792">
                <a:moveTo>
                  <a:pt x="0" y="0"/>
                </a:moveTo>
                <a:lnTo>
                  <a:pt x="11019791" y="0"/>
                </a:lnTo>
                <a:lnTo>
                  <a:pt x="11019791" y="1472870"/>
                </a:lnTo>
                <a:lnTo>
                  <a:pt x="0" y="1472870"/>
                </a:lnTo>
                <a:lnTo>
                  <a:pt x="0" y="0"/>
                </a:lnTo>
                <a:close/>
              </a:path>
            </a:pathLst>
          </a:custGeom>
          <a:blipFill>
            <a:blip r:embed="rId3"/>
            <a:stretch>
              <a:fillRect l="0" t="-1619" r="0" b="-1619"/>
            </a:stretch>
          </a:blipFill>
        </p:spPr>
      </p:sp>
      <p:sp>
        <p:nvSpPr>
          <p:cNvPr name="Freeform 11" id="11"/>
          <p:cNvSpPr/>
          <p:nvPr/>
        </p:nvSpPr>
        <p:spPr>
          <a:xfrm flipH="false" flipV="false" rot="0">
            <a:off x="474262" y="6364949"/>
            <a:ext cx="10988175" cy="1750731"/>
          </a:xfrm>
          <a:custGeom>
            <a:avLst/>
            <a:gdLst/>
            <a:ahLst/>
            <a:cxnLst/>
            <a:rect r="r" b="b" t="t" l="l"/>
            <a:pathLst>
              <a:path h="1750731" w="10988175">
                <a:moveTo>
                  <a:pt x="0" y="0"/>
                </a:moveTo>
                <a:lnTo>
                  <a:pt x="10988174" y="0"/>
                </a:lnTo>
                <a:lnTo>
                  <a:pt x="10988174" y="1750731"/>
                </a:lnTo>
                <a:lnTo>
                  <a:pt x="0" y="1750731"/>
                </a:lnTo>
                <a:lnTo>
                  <a:pt x="0" y="0"/>
                </a:lnTo>
                <a:close/>
              </a:path>
            </a:pathLst>
          </a:custGeom>
          <a:blipFill>
            <a:blip r:embed="rId4"/>
            <a:stretch>
              <a:fillRect l="0" t="0" r="-2388" b="0"/>
            </a:stretch>
          </a:blipFill>
        </p:spPr>
      </p:sp>
      <p:sp>
        <p:nvSpPr>
          <p:cNvPr name="Freeform 12" id="12"/>
          <p:cNvSpPr/>
          <p:nvPr/>
        </p:nvSpPr>
        <p:spPr>
          <a:xfrm flipH="false" flipV="false" rot="0">
            <a:off x="11672376" y="3730855"/>
            <a:ext cx="6348024" cy="4808867"/>
          </a:xfrm>
          <a:custGeom>
            <a:avLst/>
            <a:gdLst/>
            <a:ahLst/>
            <a:cxnLst/>
            <a:rect r="r" b="b" t="t" l="l"/>
            <a:pathLst>
              <a:path h="4808867" w="6348024">
                <a:moveTo>
                  <a:pt x="0" y="0"/>
                </a:moveTo>
                <a:lnTo>
                  <a:pt x="6348023" y="0"/>
                </a:lnTo>
                <a:lnTo>
                  <a:pt x="6348023" y="4808867"/>
                </a:lnTo>
                <a:lnTo>
                  <a:pt x="0" y="4808867"/>
                </a:lnTo>
                <a:lnTo>
                  <a:pt x="0" y="0"/>
                </a:lnTo>
                <a:close/>
              </a:path>
            </a:pathLst>
          </a:custGeom>
          <a:blipFill>
            <a:blip r:embed="rId5"/>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758431"/>
            <a:ext cx="10087919" cy="1542559"/>
            <a:chOff x="0" y="0"/>
            <a:chExt cx="3146160" cy="481084"/>
          </a:xfrm>
        </p:grpSpPr>
        <p:sp>
          <p:nvSpPr>
            <p:cNvPr name="Freeform 3" id="3"/>
            <p:cNvSpPr/>
            <p:nvPr/>
          </p:nvSpPr>
          <p:spPr>
            <a:xfrm flipH="false" flipV="false" rot="0">
              <a:off x="0" y="0"/>
              <a:ext cx="3146160" cy="481084"/>
            </a:xfrm>
            <a:custGeom>
              <a:avLst/>
              <a:gdLst/>
              <a:ahLst/>
              <a:cxnLst/>
              <a:rect r="r" b="b" t="t" l="l"/>
              <a:pathLst>
                <a:path h="481084" w="3146160">
                  <a:moveTo>
                    <a:pt x="11512" y="0"/>
                  </a:moveTo>
                  <a:lnTo>
                    <a:pt x="3134649" y="0"/>
                  </a:lnTo>
                  <a:cubicBezTo>
                    <a:pt x="3141006" y="0"/>
                    <a:pt x="3146160" y="5154"/>
                    <a:pt x="3146160" y="11512"/>
                  </a:cubicBezTo>
                  <a:lnTo>
                    <a:pt x="3146160" y="469572"/>
                  </a:lnTo>
                  <a:cubicBezTo>
                    <a:pt x="3146160" y="472626"/>
                    <a:pt x="3144947" y="475554"/>
                    <a:pt x="3142789" y="477712"/>
                  </a:cubicBezTo>
                  <a:cubicBezTo>
                    <a:pt x="3140630" y="479871"/>
                    <a:pt x="3137702" y="481084"/>
                    <a:pt x="3134649" y="481084"/>
                  </a:cubicBezTo>
                  <a:lnTo>
                    <a:pt x="11512" y="481084"/>
                  </a:lnTo>
                  <a:cubicBezTo>
                    <a:pt x="8459" y="481084"/>
                    <a:pt x="5531" y="479871"/>
                    <a:pt x="3372" y="477712"/>
                  </a:cubicBezTo>
                  <a:cubicBezTo>
                    <a:pt x="1213" y="475554"/>
                    <a:pt x="0" y="472626"/>
                    <a:pt x="0" y="469572"/>
                  </a:cubicBezTo>
                  <a:lnTo>
                    <a:pt x="0" y="11512"/>
                  </a:lnTo>
                  <a:cubicBezTo>
                    <a:pt x="0" y="5154"/>
                    <a:pt x="5154" y="0"/>
                    <a:pt x="11512"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3146160" cy="585859"/>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Without GloVe Embeddings</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95735" y="4722725"/>
            <a:ext cx="9953848" cy="2465632"/>
          </a:xfrm>
          <a:custGeom>
            <a:avLst/>
            <a:gdLst/>
            <a:ahLst/>
            <a:cxnLst/>
            <a:rect r="r" b="b" t="t" l="l"/>
            <a:pathLst>
              <a:path h="2465632" w="9953848">
                <a:moveTo>
                  <a:pt x="0" y="0"/>
                </a:moveTo>
                <a:lnTo>
                  <a:pt x="9953848" y="0"/>
                </a:lnTo>
                <a:lnTo>
                  <a:pt x="9953848" y="2465632"/>
                </a:lnTo>
                <a:lnTo>
                  <a:pt x="0" y="2465632"/>
                </a:lnTo>
                <a:lnTo>
                  <a:pt x="0" y="0"/>
                </a:lnTo>
                <a:close/>
              </a:path>
            </a:pathLst>
          </a:custGeom>
          <a:blipFill>
            <a:blip r:embed="rId2"/>
            <a:stretch>
              <a:fillRect l="0" t="0" r="0" b="0"/>
            </a:stretch>
          </a:blipFill>
        </p:spPr>
      </p:sp>
      <p:sp>
        <p:nvSpPr>
          <p:cNvPr name="TextBox 9" id="9"/>
          <p:cNvSpPr txBox="true"/>
          <p:nvPr/>
        </p:nvSpPr>
        <p:spPr>
          <a:xfrm rot="0">
            <a:off x="1028700" y="2681835"/>
            <a:ext cx="16781760" cy="2040890"/>
          </a:xfrm>
          <a:prstGeom prst="rect">
            <a:avLst/>
          </a:prstGeom>
        </p:spPr>
        <p:txBody>
          <a:bodyPr anchor="t" rtlCol="false" tIns="0" lIns="0" bIns="0" rIns="0">
            <a:spAutoFit/>
          </a:bodyPr>
          <a:lstStyle/>
          <a:p>
            <a:pPr>
              <a:lnSpc>
                <a:spcPts val="4059"/>
              </a:lnSpc>
            </a:pPr>
            <a:r>
              <a:rPr lang="en-US" sz="2899">
                <a:solidFill>
                  <a:srgbClr val="000000"/>
                </a:solidFill>
                <a:latin typeface="Open Sans Extra Bold"/>
              </a:rPr>
              <a:t>For CNN-BiLSTM:</a:t>
            </a:r>
          </a:p>
          <a:p>
            <a:pPr>
              <a:lnSpc>
                <a:spcPts val="4059"/>
              </a:lnSpc>
            </a:pPr>
            <a:r>
              <a:rPr lang="en-US" sz="2899">
                <a:solidFill>
                  <a:srgbClr val="000000"/>
                </a:solidFill>
                <a:latin typeface="Open Sans Extra Bold"/>
              </a:rPr>
              <a:t> </a:t>
            </a:r>
          </a:p>
          <a:p>
            <a:pPr>
              <a:lnSpc>
                <a:spcPts val="4059"/>
              </a:lnSpc>
            </a:pPr>
          </a:p>
          <a:p>
            <a:pPr>
              <a:lnSpc>
                <a:spcPts val="4059"/>
              </a:lnSpc>
            </a:pPr>
          </a:p>
        </p:txBody>
      </p:sp>
      <p:sp>
        <p:nvSpPr>
          <p:cNvPr name="Freeform 10" id="10"/>
          <p:cNvSpPr/>
          <p:nvPr/>
        </p:nvSpPr>
        <p:spPr>
          <a:xfrm flipH="false" flipV="false" rot="0">
            <a:off x="12346696" y="1028700"/>
            <a:ext cx="5154032" cy="9087750"/>
          </a:xfrm>
          <a:custGeom>
            <a:avLst/>
            <a:gdLst/>
            <a:ahLst/>
            <a:cxnLst/>
            <a:rect r="r" b="b" t="t" l="l"/>
            <a:pathLst>
              <a:path h="9087750" w="5154032">
                <a:moveTo>
                  <a:pt x="0" y="0"/>
                </a:moveTo>
                <a:lnTo>
                  <a:pt x="5154032" y="0"/>
                </a:lnTo>
                <a:lnTo>
                  <a:pt x="5154032" y="9087750"/>
                </a:lnTo>
                <a:lnTo>
                  <a:pt x="0" y="9087750"/>
                </a:lnTo>
                <a:lnTo>
                  <a:pt x="0" y="0"/>
                </a:lnTo>
                <a:close/>
              </a:path>
            </a:pathLst>
          </a:custGeom>
          <a:blipFill>
            <a:blip r:embed="rId3"/>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758431"/>
            <a:ext cx="10087919" cy="1542559"/>
            <a:chOff x="0" y="0"/>
            <a:chExt cx="3146160" cy="481084"/>
          </a:xfrm>
        </p:grpSpPr>
        <p:sp>
          <p:nvSpPr>
            <p:cNvPr name="Freeform 3" id="3"/>
            <p:cNvSpPr/>
            <p:nvPr/>
          </p:nvSpPr>
          <p:spPr>
            <a:xfrm flipH="false" flipV="false" rot="0">
              <a:off x="0" y="0"/>
              <a:ext cx="3146160" cy="481084"/>
            </a:xfrm>
            <a:custGeom>
              <a:avLst/>
              <a:gdLst/>
              <a:ahLst/>
              <a:cxnLst/>
              <a:rect r="r" b="b" t="t" l="l"/>
              <a:pathLst>
                <a:path h="481084" w="3146160">
                  <a:moveTo>
                    <a:pt x="11512" y="0"/>
                  </a:moveTo>
                  <a:lnTo>
                    <a:pt x="3134649" y="0"/>
                  </a:lnTo>
                  <a:cubicBezTo>
                    <a:pt x="3141006" y="0"/>
                    <a:pt x="3146160" y="5154"/>
                    <a:pt x="3146160" y="11512"/>
                  </a:cubicBezTo>
                  <a:lnTo>
                    <a:pt x="3146160" y="469572"/>
                  </a:lnTo>
                  <a:cubicBezTo>
                    <a:pt x="3146160" y="472626"/>
                    <a:pt x="3144947" y="475554"/>
                    <a:pt x="3142789" y="477712"/>
                  </a:cubicBezTo>
                  <a:cubicBezTo>
                    <a:pt x="3140630" y="479871"/>
                    <a:pt x="3137702" y="481084"/>
                    <a:pt x="3134649" y="481084"/>
                  </a:cubicBezTo>
                  <a:lnTo>
                    <a:pt x="11512" y="481084"/>
                  </a:lnTo>
                  <a:cubicBezTo>
                    <a:pt x="8459" y="481084"/>
                    <a:pt x="5531" y="479871"/>
                    <a:pt x="3372" y="477712"/>
                  </a:cubicBezTo>
                  <a:cubicBezTo>
                    <a:pt x="1213" y="475554"/>
                    <a:pt x="0" y="472626"/>
                    <a:pt x="0" y="469572"/>
                  </a:cubicBezTo>
                  <a:lnTo>
                    <a:pt x="0" y="11512"/>
                  </a:lnTo>
                  <a:cubicBezTo>
                    <a:pt x="0" y="5154"/>
                    <a:pt x="5154" y="0"/>
                    <a:pt x="11512"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3146160" cy="585859"/>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Without GloVe Embeddings</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2681835"/>
            <a:ext cx="16781760" cy="8213090"/>
          </a:xfrm>
          <a:prstGeom prst="rect">
            <a:avLst/>
          </a:prstGeom>
        </p:spPr>
        <p:txBody>
          <a:bodyPr anchor="t" rtlCol="false" tIns="0" lIns="0" bIns="0" rIns="0">
            <a:spAutoFit/>
          </a:bodyPr>
          <a:lstStyle/>
          <a:p>
            <a:pPr>
              <a:lnSpc>
                <a:spcPts val="4059"/>
              </a:lnSpc>
            </a:pPr>
            <a:r>
              <a:rPr lang="en-US" sz="2899">
                <a:solidFill>
                  <a:srgbClr val="000000"/>
                </a:solidFill>
                <a:latin typeface="Open Sans Extra Bold"/>
              </a:rPr>
              <a:t>For CNN-BiGRU:</a:t>
            </a:r>
          </a:p>
          <a:p>
            <a:pPr>
              <a:lnSpc>
                <a:spcPts val="4059"/>
              </a:lnSpc>
            </a:pPr>
            <a:r>
              <a:rPr lang="en-US" sz="2899">
                <a:solidFill>
                  <a:srgbClr val="000000"/>
                </a:solidFill>
                <a:latin typeface="Open Sans Extra Bold"/>
              </a:rPr>
              <a:t>We first defined a 1-Dimensional convolutional layer with 128 filters and kernel size of 5 with a ‘relu’ activation function.</a:t>
            </a:r>
          </a:p>
          <a:p>
            <a:pPr>
              <a:lnSpc>
                <a:spcPts val="4059"/>
              </a:lnSpc>
            </a:pPr>
          </a:p>
          <a:p>
            <a:pPr>
              <a:lnSpc>
                <a:spcPts val="4059"/>
              </a:lnSpc>
            </a:pPr>
            <a:r>
              <a:rPr lang="en-US" sz="2899">
                <a:solidFill>
                  <a:srgbClr val="000000"/>
                </a:solidFill>
                <a:latin typeface="Open Sans Extra Bold"/>
              </a:rPr>
              <a:t>We then add a Bi-Directional GRU layer with 200 hidden units and 0.25 dropout to help reduce overfitting.</a:t>
            </a:r>
          </a:p>
          <a:p>
            <a:pPr>
              <a:lnSpc>
                <a:spcPts val="4059"/>
              </a:lnSpc>
            </a:pPr>
          </a:p>
          <a:p>
            <a:pPr>
              <a:lnSpc>
                <a:spcPts val="4059"/>
              </a:lnSpc>
            </a:pPr>
            <a:r>
              <a:rPr lang="en-US" sz="2899">
                <a:solidFill>
                  <a:srgbClr val="000000"/>
                </a:solidFill>
                <a:latin typeface="Open Sans Extra Bold"/>
              </a:rPr>
              <a:t>We then added the following dense/fully-connected layers:</a:t>
            </a:r>
          </a:p>
          <a:p>
            <a:pPr marL="626107" indent="-313054" lvl="1">
              <a:lnSpc>
                <a:spcPts val="4059"/>
              </a:lnSpc>
              <a:buFont typeface="Arial"/>
              <a:buChar char="•"/>
            </a:pPr>
            <a:r>
              <a:rPr lang="en-US" sz="2899">
                <a:solidFill>
                  <a:srgbClr val="000000"/>
                </a:solidFill>
                <a:latin typeface="Open Sans Extra Bold"/>
              </a:rPr>
              <a:t>First dense layer with 64 units and relu activation.</a:t>
            </a:r>
          </a:p>
          <a:p>
            <a:pPr marL="626107" indent="-313054" lvl="1">
              <a:lnSpc>
                <a:spcPts val="4059"/>
              </a:lnSpc>
              <a:buFont typeface="Arial"/>
              <a:buChar char="•"/>
            </a:pPr>
            <a:r>
              <a:rPr lang="en-US" sz="2899">
                <a:solidFill>
                  <a:srgbClr val="000000"/>
                </a:solidFill>
                <a:latin typeface="Open Sans Extra Bold"/>
              </a:rPr>
              <a:t>Second dense layer with 32 units and relu activation.</a:t>
            </a:r>
          </a:p>
          <a:p>
            <a:pPr marL="626107" indent="-313054" lvl="1">
              <a:lnSpc>
                <a:spcPts val="4059"/>
              </a:lnSpc>
              <a:buFont typeface="Arial"/>
              <a:buChar char="•"/>
            </a:pPr>
            <a:r>
              <a:rPr lang="en-US" sz="2899">
                <a:solidFill>
                  <a:srgbClr val="000000"/>
                </a:solidFill>
                <a:latin typeface="Open Sans Extra Bold"/>
              </a:rPr>
              <a:t>Last dense layer with 20 units and sigmoid activation.</a:t>
            </a:r>
          </a:p>
          <a:p>
            <a:pPr>
              <a:lnSpc>
                <a:spcPts val="4059"/>
              </a:lnSpc>
            </a:pPr>
          </a:p>
          <a:p>
            <a:pPr>
              <a:lnSpc>
                <a:spcPts val="4059"/>
              </a:lnSpc>
            </a:pPr>
            <a:r>
              <a:rPr lang="en-US" sz="2899">
                <a:solidFill>
                  <a:srgbClr val="000000"/>
                </a:solidFill>
                <a:latin typeface="Open Sans Extra Bold"/>
              </a:rPr>
              <a:t>We used the adam optimizer function and and sparse crategorical cross entropy for optimizing the weights.</a:t>
            </a:r>
          </a:p>
          <a:p>
            <a:pPr>
              <a:lnSpc>
                <a:spcPts val="4059"/>
              </a:lnSpc>
            </a:pPr>
          </a:p>
          <a:p>
            <a:pPr>
              <a:lnSpc>
                <a:spcPts val="4059"/>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758431"/>
            <a:ext cx="10087919" cy="1542559"/>
            <a:chOff x="0" y="0"/>
            <a:chExt cx="3146160" cy="481084"/>
          </a:xfrm>
        </p:grpSpPr>
        <p:sp>
          <p:nvSpPr>
            <p:cNvPr name="Freeform 3" id="3"/>
            <p:cNvSpPr/>
            <p:nvPr/>
          </p:nvSpPr>
          <p:spPr>
            <a:xfrm flipH="false" flipV="false" rot="0">
              <a:off x="0" y="0"/>
              <a:ext cx="3146160" cy="481084"/>
            </a:xfrm>
            <a:custGeom>
              <a:avLst/>
              <a:gdLst/>
              <a:ahLst/>
              <a:cxnLst/>
              <a:rect r="r" b="b" t="t" l="l"/>
              <a:pathLst>
                <a:path h="481084" w="3146160">
                  <a:moveTo>
                    <a:pt x="11512" y="0"/>
                  </a:moveTo>
                  <a:lnTo>
                    <a:pt x="3134649" y="0"/>
                  </a:lnTo>
                  <a:cubicBezTo>
                    <a:pt x="3141006" y="0"/>
                    <a:pt x="3146160" y="5154"/>
                    <a:pt x="3146160" y="11512"/>
                  </a:cubicBezTo>
                  <a:lnTo>
                    <a:pt x="3146160" y="469572"/>
                  </a:lnTo>
                  <a:cubicBezTo>
                    <a:pt x="3146160" y="472626"/>
                    <a:pt x="3144947" y="475554"/>
                    <a:pt x="3142789" y="477712"/>
                  </a:cubicBezTo>
                  <a:cubicBezTo>
                    <a:pt x="3140630" y="479871"/>
                    <a:pt x="3137702" y="481084"/>
                    <a:pt x="3134649" y="481084"/>
                  </a:cubicBezTo>
                  <a:lnTo>
                    <a:pt x="11512" y="481084"/>
                  </a:lnTo>
                  <a:cubicBezTo>
                    <a:pt x="8459" y="481084"/>
                    <a:pt x="5531" y="479871"/>
                    <a:pt x="3372" y="477712"/>
                  </a:cubicBezTo>
                  <a:cubicBezTo>
                    <a:pt x="1213" y="475554"/>
                    <a:pt x="0" y="472626"/>
                    <a:pt x="0" y="469572"/>
                  </a:cubicBezTo>
                  <a:lnTo>
                    <a:pt x="0" y="11512"/>
                  </a:lnTo>
                  <a:cubicBezTo>
                    <a:pt x="0" y="5154"/>
                    <a:pt x="5154" y="0"/>
                    <a:pt x="11512"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3146160" cy="585859"/>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Without GloVe Embeddings</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2681835"/>
            <a:ext cx="16781760" cy="2040890"/>
          </a:xfrm>
          <a:prstGeom prst="rect">
            <a:avLst/>
          </a:prstGeom>
        </p:spPr>
        <p:txBody>
          <a:bodyPr anchor="t" rtlCol="false" tIns="0" lIns="0" bIns="0" rIns="0">
            <a:spAutoFit/>
          </a:bodyPr>
          <a:lstStyle/>
          <a:p>
            <a:pPr>
              <a:lnSpc>
                <a:spcPts val="4059"/>
              </a:lnSpc>
            </a:pPr>
            <a:r>
              <a:rPr lang="en-US" sz="2899">
                <a:solidFill>
                  <a:srgbClr val="000000"/>
                </a:solidFill>
                <a:latin typeface="Open Sans Extra Bold"/>
              </a:rPr>
              <a:t>For CNN-BiGRU:</a:t>
            </a:r>
          </a:p>
          <a:p>
            <a:pPr>
              <a:lnSpc>
                <a:spcPts val="4059"/>
              </a:lnSpc>
            </a:pPr>
            <a:r>
              <a:rPr lang="en-US" sz="2899">
                <a:solidFill>
                  <a:srgbClr val="000000"/>
                </a:solidFill>
                <a:latin typeface="Open Sans Extra Bold"/>
              </a:rPr>
              <a:t> </a:t>
            </a:r>
          </a:p>
          <a:p>
            <a:pPr>
              <a:lnSpc>
                <a:spcPts val="4059"/>
              </a:lnSpc>
            </a:pPr>
          </a:p>
          <a:p>
            <a:pPr>
              <a:lnSpc>
                <a:spcPts val="4059"/>
              </a:lnSpc>
            </a:pPr>
          </a:p>
        </p:txBody>
      </p:sp>
      <p:sp>
        <p:nvSpPr>
          <p:cNvPr name="Freeform 9" id="9"/>
          <p:cNvSpPr/>
          <p:nvPr/>
        </p:nvSpPr>
        <p:spPr>
          <a:xfrm flipH="false" flipV="false" rot="0">
            <a:off x="420458" y="4426318"/>
            <a:ext cx="11041978" cy="480820"/>
          </a:xfrm>
          <a:custGeom>
            <a:avLst/>
            <a:gdLst/>
            <a:ahLst/>
            <a:cxnLst/>
            <a:rect r="r" b="b" t="t" l="l"/>
            <a:pathLst>
              <a:path h="480820" w="11041978">
                <a:moveTo>
                  <a:pt x="0" y="0"/>
                </a:moveTo>
                <a:lnTo>
                  <a:pt x="11041978" y="0"/>
                </a:lnTo>
                <a:lnTo>
                  <a:pt x="11041978" y="480820"/>
                </a:lnTo>
                <a:lnTo>
                  <a:pt x="0" y="480820"/>
                </a:lnTo>
                <a:lnTo>
                  <a:pt x="0" y="0"/>
                </a:lnTo>
                <a:close/>
              </a:path>
            </a:pathLst>
          </a:custGeom>
          <a:blipFill>
            <a:blip r:embed="rId2"/>
            <a:stretch>
              <a:fillRect l="0" t="0" r="-45330" b="0"/>
            </a:stretch>
          </a:blipFill>
        </p:spPr>
      </p:sp>
      <p:sp>
        <p:nvSpPr>
          <p:cNvPr name="Freeform 10" id="10"/>
          <p:cNvSpPr/>
          <p:nvPr/>
        </p:nvSpPr>
        <p:spPr>
          <a:xfrm flipH="false" flipV="false" rot="0">
            <a:off x="442645" y="4892079"/>
            <a:ext cx="11019792" cy="1472870"/>
          </a:xfrm>
          <a:custGeom>
            <a:avLst/>
            <a:gdLst/>
            <a:ahLst/>
            <a:cxnLst/>
            <a:rect r="r" b="b" t="t" l="l"/>
            <a:pathLst>
              <a:path h="1472870" w="11019792">
                <a:moveTo>
                  <a:pt x="0" y="0"/>
                </a:moveTo>
                <a:lnTo>
                  <a:pt x="11019791" y="0"/>
                </a:lnTo>
                <a:lnTo>
                  <a:pt x="11019791" y="1472870"/>
                </a:lnTo>
                <a:lnTo>
                  <a:pt x="0" y="1472870"/>
                </a:lnTo>
                <a:lnTo>
                  <a:pt x="0" y="0"/>
                </a:lnTo>
                <a:close/>
              </a:path>
            </a:pathLst>
          </a:custGeom>
          <a:blipFill>
            <a:blip r:embed="rId3"/>
            <a:stretch>
              <a:fillRect l="0" t="-1619" r="0" b="-1619"/>
            </a:stretch>
          </a:blipFill>
        </p:spPr>
      </p:sp>
      <p:sp>
        <p:nvSpPr>
          <p:cNvPr name="Freeform 11" id="11"/>
          <p:cNvSpPr/>
          <p:nvPr/>
        </p:nvSpPr>
        <p:spPr>
          <a:xfrm flipH="false" flipV="false" rot="0">
            <a:off x="442645" y="6364949"/>
            <a:ext cx="11019792" cy="1301787"/>
          </a:xfrm>
          <a:custGeom>
            <a:avLst/>
            <a:gdLst/>
            <a:ahLst/>
            <a:cxnLst/>
            <a:rect r="r" b="b" t="t" l="l"/>
            <a:pathLst>
              <a:path h="1301787" w="11019792">
                <a:moveTo>
                  <a:pt x="0" y="0"/>
                </a:moveTo>
                <a:lnTo>
                  <a:pt x="11019791" y="0"/>
                </a:lnTo>
                <a:lnTo>
                  <a:pt x="11019791" y="1301788"/>
                </a:lnTo>
                <a:lnTo>
                  <a:pt x="0" y="1301788"/>
                </a:lnTo>
                <a:lnTo>
                  <a:pt x="0" y="0"/>
                </a:lnTo>
                <a:close/>
              </a:path>
            </a:pathLst>
          </a:custGeom>
          <a:blipFill>
            <a:blip r:embed="rId4"/>
            <a:stretch>
              <a:fillRect l="0" t="0" r="-1540" b="0"/>
            </a:stretch>
          </a:blipFill>
        </p:spPr>
      </p:sp>
      <p:sp>
        <p:nvSpPr>
          <p:cNvPr name="Freeform 12" id="12"/>
          <p:cNvSpPr/>
          <p:nvPr/>
        </p:nvSpPr>
        <p:spPr>
          <a:xfrm flipH="false" flipV="false" rot="0">
            <a:off x="11672376" y="3730855"/>
            <a:ext cx="6348024" cy="742599"/>
          </a:xfrm>
          <a:custGeom>
            <a:avLst/>
            <a:gdLst/>
            <a:ahLst/>
            <a:cxnLst/>
            <a:rect r="r" b="b" t="t" l="l"/>
            <a:pathLst>
              <a:path h="742599" w="6348024">
                <a:moveTo>
                  <a:pt x="0" y="0"/>
                </a:moveTo>
                <a:lnTo>
                  <a:pt x="6348023" y="0"/>
                </a:lnTo>
                <a:lnTo>
                  <a:pt x="6348023" y="742599"/>
                </a:lnTo>
                <a:lnTo>
                  <a:pt x="0" y="742599"/>
                </a:lnTo>
                <a:lnTo>
                  <a:pt x="0" y="0"/>
                </a:lnTo>
                <a:close/>
              </a:path>
            </a:pathLst>
          </a:custGeom>
          <a:blipFill>
            <a:blip r:embed="rId5"/>
            <a:stretch>
              <a:fillRect l="0" t="0" r="0" b="0"/>
            </a:stretch>
          </a:blipFill>
        </p:spPr>
      </p:sp>
      <p:sp>
        <p:nvSpPr>
          <p:cNvPr name="Freeform 13" id="13"/>
          <p:cNvSpPr/>
          <p:nvPr/>
        </p:nvSpPr>
        <p:spPr>
          <a:xfrm flipH="false" flipV="false" rot="0">
            <a:off x="11672376" y="4473454"/>
            <a:ext cx="6348024" cy="4444962"/>
          </a:xfrm>
          <a:custGeom>
            <a:avLst/>
            <a:gdLst/>
            <a:ahLst/>
            <a:cxnLst/>
            <a:rect r="r" b="b" t="t" l="l"/>
            <a:pathLst>
              <a:path h="4444962" w="6348024">
                <a:moveTo>
                  <a:pt x="0" y="0"/>
                </a:moveTo>
                <a:lnTo>
                  <a:pt x="6348023" y="0"/>
                </a:lnTo>
                <a:lnTo>
                  <a:pt x="6348023" y="4444962"/>
                </a:lnTo>
                <a:lnTo>
                  <a:pt x="0" y="4444962"/>
                </a:lnTo>
                <a:lnTo>
                  <a:pt x="0" y="0"/>
                </a:lnTo>
                <a:close/>
              </a:path>
            </a:pathLst>
          </a:custGeom>
          <a:blipFill>
            <a:blip r:embed="rId6"/>
            <a:stretch>
              <a:fillRect l="0" t="-1171" r="0" b="-1171"/>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758431"/>
            <a:ext cx="10087919" cy="1542559"/>
            <a:chOff x="0" y="0"/>
            <a:chExt cx="3146160" cy="481084"/>
          </a:xfrm>
        </p:grpSpPr>
        <p:sp>
          <p:nvSpPr>
            <p:cNvPr name="Freeform 3" id="3"/>
            <p:cNvSpPr/>
            <p:nvPr/>
          </p:nvSpPr>
          <p:spPr>
            <a:xfrm flipH="false" flipV="false" rot="0">
              <a:off x="0" y="0"/>
              <a:ext cx="3146160" cy="481084"/>
            </a:xfrm>
            <a:custGeom>
              <a:avLst/>
              <a:gdLst/>
              <a:ahLst/>
              <a:cxnLst/>
              <a:rect r="r" b="b" t="t" l="l"/>
              <a:pathLst>
                <a:path h="481084" w="3146160">
                  <a:moveTo>
                    <a:pt x="11512" y="0"/>
                  </a:moveTo>
                  <a:lnTo>
                    <a:pt x="3134649" y="0"/>
                  </a:lnTo>
                  <a:cubicBezTo>
                    <a:pt x="3141006" y="0"/>
                    <a:pt x="3146160" y="5154"/>
                    <a:pt x="3146160" y="11512"/>
                  </a:cubicBezTo>
                  <a:lnTo>
                    <a:pt x="3146160" y="469572"/>
                  </a:lnTo>
                  <a:cubicBezTo>
                    <a:pt x="3146160" y="472626"/>
                    <a:pt x="3144947" y="475554"/>
                    <a:pt x="3142789" y="477712"/>
                  </a:cubicBezTo>
                  <a:cubicBezTo>
                    <a:pt x="3140630" y="479871"/>
                    <a:pt x="3137702" y="481084"/>
                    <a:pt x="3134649" y="481084"/>
                  </a:cubicBezTo>
                  <a:lnTo>
                    <a:pt x="11512" y="481084"/>
                  </a:lnTo>
                  <a:cubicBezTo>
                    <a:pt x="8459" y="481084"/>
                    <a:pt x="5531" y="479871"/>
                    <a:pt x="3372" y="477712"/>
                  </a:cubicBezTo>
                  <a:cubicBezTo>
                    <a:pt x="1213" y="475554"/>
                    <a:pt x="0" y="472626"/>
                    <a:pt x="0" y="469572"/>
                  </a:cubicBezTo>
                  <a:lnTo>
                    <a:pt x="0" y="11512"/>
                  </a:lnTo>
                  <a:cubicBezTo>
                    <a:pt x="0" y="5154"/>
                    <a:pt x="5154" y="0"/>
                    <a:pt x="11512"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3146160" cy="585859"/>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Without GloVe Embeddings</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2681835"/>
            <a:ext cx="16781760" cy="2040890"/>
          </a:xfrm>
          <a:prstGeom prst="rect">
            <a:avLst/>
          </a:prstGeom>
        </p:spPr>
        <p:txBody>
          <a:bodyPr anchor="t" rtlCol="false" tIns="0" lIns="0" bIns="0" rIns="0">
            <a:spAutoFit/>
          </a:bodyPr>
          <a:lstStyle/>
          <a:p>
            <a:pPr>
              <a:lnSpc>
                <a:spcPts val="4059"/>
              </a:lnSpc>
            </a:pPr>
            <a:r>
              <a:rPr lang="en-US" sz="2899">
                <a:solidFill>
                  <a:srgbClr val="000000"/>
                </a:solidFill>
                <a:latin typeface="Open Sans Extra Bold"/>
              </a:rPr>
              <a:t>For CNN-BiGRU:</a:t>
            </a:r>
          </a:p>
          <a:p>
            <a:pPr>
              <a:lnSpc>
                <a:spcPts val="4059"/>
              </a:lnSpc>
            </a:pPr>
            <a:r>
              <a:rPr lang="en-US" sz="2899">
                <a:solidFill>
                  <a:srgbClr val="000000"/>
                </a:solidFill>
                <a:latin typeface="Open Sans Extra Bold"/>
              </a:rPr>
              <a:t> </a:t>
            </a:r>
          </a:p>
          <a:p>
            <a:pPr>
              <a:lnSpc>
                <a:spcPts val="4059"/>
              </a:lnSpc>
            </a:pPr>
          </a:p>
          <a:p>
            <a:pPr>
              <a:lnSpc>
                <a:spcPts val="4059"/>
              </a:lnSpc>
            </a:pPr>
          </a:p>
        </p:txBody>
      </p:sp>
      <p:sp>
        <p:nvSpPr>
          <p:cNvPr name="Freeform 9" id="9"/>
          <p:cNvSpPr/>
          <p:nvPr/>
        </p:nvSpPr>
        <p:spPr>
          <a:xfrm flipH="false" flipV="false" rot="0">
            <a:off x="12346696" y="1028700"/>
            <a:ext cx="5154032" cy="9087750"/>
          </a:xfrm>
          <a:custGeom>
            <a:avLst/>
            <a:gdLst/>
            <a:ahLst/>
            <a:cxnLst/>
            <a:rect r="r" b="b" t="t" l="l"/>
            <a:pathLst>
              <a:path h="9087750" w="5154032">
                <a:moveTo>
                  <a:pt x="0" y="0"/>
                </a:moveTo>
                <a:lnTo>
                  <a:pt x="5154032" y="0"/>
                </a:lnTo>
                <a:lnTo>
                  <a:pt x="5154032" y="9087750"/>
                </a:lnTo>
                <a:lnTo>
                  <a:pt x="0" y="9087750"/>
                </a:lnTo>
                <a:lnTo>
                  <a:pt x="0" y="0"/>
                </a:lnTo>
                <a:close/>
              </a:path>
            </a:pathLst>
          </a:custGeom>
          <a:blipFill>
            <a:blip r:embed="rId2"/>
            <a:stretch>
              <a:fillRect l="0" t="0" r="0" b="0"/>
            </a:stretch>
          </a:blipFill>
        </p:spPr>
      </p:sp>
      <p:sp>
        <p:nvSpPr>
          <p:cNvPr name="Freeform 10" id="10"/>
          <p:cNvSpPr/>
          <p:nvPr/>
        </p:nvSpPr>
        <p:spPr>
          <a:xfrm flipH="false" flipV="false" rot="0">
            <a:off x="1028700" y="4722725"/>
            <a:ext cx="9966833" cy="2474681"/>
          </a:xfrm>
          <a:custGeom>
            <a:avLst/>
            <a:gdLst/>
            <a:ahLst/>
            <a:cxnLst/>
            <a:rect r="r" b="b" t="t" l="l"/>
            <a:pathLst>
              <a:path h="2474681" w="9966833">
                <a:moveTo>
                  <a:pt x="0" y="0"/>
                </a:moveTo>
                <a:lnTo>
                  <a:pt x="9966833" y="0"/>
                </a:lnTo>
                <a:lnTo>
                  <a:pt x="9966833" y="2474681"/>
                </a:lnTo>
                <a:lnTo>
                  <a:pt x="0" y="2474681"/>
                </a:lnTo>
                <a:lnTo>
                  <a:pt x="0" y="0"/>
                </a:lnTo>
                <a:close/>
              </a:path>
            </a:pathLst>
          </a:custGeom>
          <a:blipFill>
            <a:blip r:embed="rId3"/>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83525" y="2709456"/>
            <a:ext cx="15920951" cy="2434044"/>
            <a:chOff x="0" y="0"/>
            <a:chExt cx="4965332" cy="759115"/>
          </a:xfrm>
        </p:grpSpPr>
        <p:sp>
          <p:nvSpPr>
            <p:cNvPr name="Freeform 3" id="3"/>
            <p:cNvSpPr/>
            <p:nvPr/>
          </p:nvSpPr>
          <p:spPr>
            <a:xfrm flipH="false" flipV="false" rot="0">
              <a:off x="0" y="0"/>
              <a:ext cx="4965332" cy="759115"/>
            </a:xfrm>
            <a:custGeom>
              <a:avLst/>
              <a:gdLst/>
              <a:ahLst/>
              <a:cxnLst/>
              <a:rect r="r" b="b" t="t" l="l"/>
              <a:pathLst>
                <a:path h="759115" w="4965332">
                  <a:moveTo>
                    <a:pt x="7294" y="0"/>
                  </a:moveTo>
                  <a:lnTo>
                    <a:pt x="4958038" y="0"/>
                  </a:lnTo>
                  <a:cubicBezTo>
                    <a:pt x="4959972" y="0"/>
                    <a:pt x="4961827" y="768"/>
                    <a:pt x="4963196" y="2136"/>
                  </a:cubicBezTo>
                  <a:cubicBezTo>
                    <a:pt x="4964563" y="3504"/>
                    <a:pt x="4965332" y="5360"/>
                    <a:pt x="4965332" y="7294"/>
                  </a:cubicBezTo>
                  <a:lnTo>
                    <a:pt x="4965332" y="751821"/>
                  </a:lnTo>
                  <a:cubicBezTo>
                    <a:pt x="4965332" y="753756"/>
                    <a:pt x="4964563" y="755611"/>
                    <a:pt x="4963196" y="756979"/>
                  </a:cubicBezTo>
                  <a:cubicBezTo>
                    <a:pt x="4961827" y="758347"/>
                    <a:pt x="4959972" y="759115"/>
                    <a:pt x="4958038" y="759115"/>
                  </a:cubicBezTo>
                  <a:lnTo>
                    <a:pt x="7294" y="759115"/>
                  </a:lnTo>
                  <a:cubicBezTo>
                    <a:pt x="5360" y="759115"/>
                    <a:pt x="3504" y="758347"/>
                    <a:pt x="2136" y="756979"/>
                  </a:cubicBezTo>
                  <a:cubicBezTo>
                    <a:pt x="768" y="755611"/>
                    <a:pt x="0" y="753756"/>
                    <a:pt x="0" y="751821"/>
                  </a:cubicBezTo>
                  <a:lnTo>
                    <a:pt x="0" y="7294"/>
                  </a:lnTo>
                  <a:cubicBezTo>
                    <a:pt x="0" y="5360"/>
                    <a:pt x="768" y="3504"/>
                    <a:pt x="2136" y="2136"/>
                  </a:cubicBezTo>
                  <a:cubicBezTo>
                    <a:pt x="3504" y="768"/>
                    <a:pt x="5360" y="0"/>
                    <a:pt x="7294"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4965332" cy="86389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Using GloVe embeddings </a:t>
              </a:r>
            </a:p>
          </p:txBody>
        </p:sp>
      </p:grpSp>
      <p:sp>
        <p:nvSpPr>
          <p:cNvPr name="TextBox 5" id="5"/>
          <p:cNvSpPr txBox="true"/>
          <p:nvPr/>
        </p:nvSpPr>
        <p:spPr>
          <a:xfrm rot="0">
            <a:off x="8430165" y="1095375"/>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a:solidFill>
                  <a:srgbClr val="FFFFFF"/>
                </a:solidFill>
                <a:latin typeface="Be Vietnam Ultra-Bold"/>
              </a:rPr>
              <a:t>03.</a:t>
            </a:r>
          </a:p>
        </p:txBody>
      </p:sp>
      <p:grpSp>
        <p:nvGrpSpPr>
          <p:cNvPr name="Group 6" id="6"/>
          <p:cNvGrpSpPr/>
          <p:nvPr/>
        </p:nvGrpSpPr>
        <p:grpSpPr>
          <a:xfrm rot="0">
            <a:off x="-444633" y="9730382"/>
            <a:ext cx="19177267" cy="1113237"/>
            <a:chOff x="0" y="0"/>
            <a:chExt cx="5050803" cy="293198"/>
          </a:xfrm>
        </p:grpSpPr>
        <p:sp>
          <p:nvSpPr>
            <p:cNvPr name="Freeform 7" id="7"/>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8" id="8"/>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4633" y="-556618"/>
            <a:ext cx="19177267" cy="1113237"/>
            <a:chOff x="0" y="0"/>
            <a:chExt cx="5050803" cy="293198"/>
          </a:xfrm>
        </p:grpSpPr>
        <p:sp>
          <p:nvSpPr>
            <p:cNvPr name="Freeform 10" id="10"/>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1" id="11"/>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38015" y="5297049"/>
            <a:ext cx="4038797" cy="4433333"/>
            <a:chOff x="0" y="0"/>
            <a:chExt cx="5385063" cy="5911110"/>
          </a:xfrm>
        </p:grpSpPr>
        <p:sp>
          <p:nvSpPr>
            <p:cNvPr name="Freeform 13" id="13"/>
            <p:cNvSpPr/>
            <p:nvPr/>
          </p:nvSpPr>
          <p:spPr>
            <a:xfrm flipH="false" flipV="false" rot="0">
              <a:off x="0" y="0"/>
              <a:ext cx="3442720" cy="4551673"/>
            </a:xfrm>
            <a:custGeom>
              <a:avLst/>
              <a:gdLst/>
              <a:ahLst/>
              <a:cxnLst/>
              <a:rect r="r" b="b" t="t" l="l"/>
              <a:pathLst>
                <a:path h="4551673" w="3442720">
                  <a:moveTo>
                    <a:pt x="0" y="0"/>
                  </a:moveTo>
                  <a:lnTo>
                    <a:pt x="3442720" y="0"/>
                  </a:lnTo>
                  <a:lnTo>
                    <a:pt x="3442720" y="4551673"/>
                  </a:lnTo>
                  <a:lnTo>
                    <a:pt x="0" y="455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951828" y="702600"/>
              <a:ext cx="3442720" cy="4551673"/>
            </a:xfrm>
            <a:custGeom>
              <a:avLst/>
              <a:gdLst/>
              <a:ahLst/>
              <a:cxnLst/>
              <a:rect r="r" b="b" t="t" l="l"/>
              <a:pathLst>
                <a:path h="4551673" w="3442720">
                  <a:moveTo>
                    <a:pt x="0" y="0"/>
                  </a:moveTo>
                  <a:lnTo>
                    <a:pt x="3442721" y="0"/>
                  </a:lnTo>
                  <a:lnTo>
                    <a:pt x="3442721" y="4551674"/>
                  </a:lnTo>
                  <a:lnTo>
                    <a:pt x="0" y="45516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942343" y="1359437"/>
              <a:ext cx="3442720" cy="4551673"/>
            </a:xfrm>
            <a:custGeom>
              <a:avLst/>
              <a:gdLst/>
              <a:ahLst/>
              <a:cxnLst/>
              <a:rect r="r" b="b" t="t" l="l"/>
              <a:pathLst>
                <a:path h="4551673" w="3442720">
                  <a:moveTo>
                    <a:pt x="0" y="0"/>
                  </a:moveTo>
                  <a:lnTo>
                    <a:pt x="3442720" y="0"/>
                  </a:lnTo>
                  <a:lnTo>
                    <a:pt x="3442720" y="4551673"/>
                  </a:lnTo>
                  <a:lnTo>
                    <a:pt x="0" y="45516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6" id="16"/>
          <p:cNvSpPr/>
          <p:nvPr/>
        </p:nvSpPr>
        <p:spPr>
          <a:xfrm flipH="false" flipV="false" rot="0">
            <a:off x="10131505" y="5297049"/>
            <a:ext cx="4401090" cy="4433333"/>
          </a:xfrm>
          <a:custGeom>
            <a:avLst/>
            <a:gdLst/>
            <a:ahLst/>
            <a:cxnLst/>
            <a:rect r="r" b="b" t="t" l="l"/>
            <a:pathLst>
              <a:path h="4433333" w="4401090">
                <a:moveTo>
                  <a:pt x="0" y="0"/>
                </a:moveTo>
                <a:lnTo>
                  <a:pt x="4401090" y="0"/>
                </a:lnTo>
                <a:lnTo>
                  <a:pt x="4401090" y="4433333"/>
                </a:lnTo>
                <a:lnTo>
                  <a:pt x="0" y="44333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103873"/>
            <a:ext cx="10087919" cy="1446050"/>
            <a:chOff x="0" y="0"/>
            <a:chExt cx="3146160" cy="450985"/>
          </a:xfrm>
        </p:grpSpPr>
        <p:sp>
          <p:nvSpPr>
            <p:cNvPr name="Freeform 3" id="3"/>
            <p:cNvSpPr/>
            <p:nvPr/>
          </p:nvSpPr>
          <p:spPr>
            <a:xfrm flipH="false" flipV="false" rot="0">
              <a:off x="0" y="0"/>
              <a:ext cx="3146160" cy="450985"/>
            </a:xfrm>
            <a:custGeom>
              <a:avLst/>
              <a:gdLst/>
              <a:ahLst/>
              <a:cxnLst/>
              <a:rect r="r" b="b" t="t" l="l"/>
              <a:pathLst>
                <a:path h="450985" w="3146160">
                  <a:moveTo>
                    <a:pt x="11512" y="0"/>
                  </a:moveTo>
                  <a:lnTo>
                    <a:pt x="3134649" y="0"/>
                  </a:lnTo>
                  <a:cubicBezTo>
                    <a:pt x="3141006" y="0"/>
                    <a:pt x="3146160" y="5154"/>
                    <a:pt x="3146160" y="11512"/>
                  </a:cubicBezTo>
                  <a:lnTo>
                    <a:pt x="3146160" y="439474"/>
                  </a:lnTo>
                  <a:cubicBezTo>
                    <a:pt x="3146160" y="442527"/>
                    <a:pt x="3144947" y="445455"/>
                    <a:pt x="3142789" y="447614"/>
                  </a:cubicBezTo>
                  <a:cubicBezTo>
                    <a:pt x="3140630" y="449773"/>
                    <a:pt x="3137702" y="450985"/>
                    <a:pt x="3134649" y="450985"/>
                  </a:cubicBezTo>
                  <a:lnTo>
                    <a:pt x="11512" y="450985"/>
                  </a:lnTo>
                  <a:cubicBezTo>
                    <a:pt x="5154" y="450985"/>
                    <a:pt x="0" y="445831"/>
                    <a:pt x="0" y="439474"/>
                  </a:cubicBezTo>
                  <a:lnTo>
                    <a:pt x="0" y="11512"/>
                  </a:lnTo>
                  <a:cubicBezTo>
                    <a:pt x="0" y="5154"/>
                    <a:pt x="5154" y="0"/>
                    <a:pt x="11512"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3146160" cy="5557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With GloVe Embeddings</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295400"/>
            <a:ext cx="16781760" cy="5641340"/>
          </a:xfrm>
          <a:prstGeom prst="rect">
            <a:avLst/>
          </a:prstGeom>
        </p:spPr>
        <p:txBody>
          <a:bodyPr anchor="t" rtlCol="false" tIns="0" lIns="0" bIns="0" rIns="0">
            <a:spAutoFit/>
          </a:bodyPr>
          <a:lstStyle/>
          <a:p>
            <a:pPr>
              <a:lnSpc>
                <a:spcPts val="4059"/>
              </a:lnSpc>
            </a:pPr>
            <a:r>
              <a:rPr lang="en-US" sz="2899">
                <a:solidFill>
                  <a:srgbClr val="000000"/>
                </a:solidFill>
                <a:latin typeface="Open Sans Extra Bold"/>
              </a:rPr>
              <a:t>We first created an embedding matrix using the downloaded pre-trained embeddings.</a:t>
            </a:r>
          </a:p>
          <a:p>
            <a:pPr>
              <a:lnSpc>
                <a:spcPts val="4059"/>
              </a:lnSpc>
            </a:pPr>
          </a:p>
          <a:p>
            <a:pPr>
              <a:lnSpc>
                <a:spcPts val="4059"/>
              </a:lnSpc>
            </a:pPr>
            <a:r>
              <a:rPr lang="en-US" sz="2899">
                <a:solidFill>
                  <a:srgbClr val="000000"/>
                </a:solidFill>
                <a:latin typeface="Open Sans Extra Bold"/>
              </a:rPr>
              <a:t>the downloaded GloVe embeddings was trained on Wikipedia/Gigaword Corpus having </a:t>
            </a:r>
            <a:r>
              <a:rPr lang="en-US" sz="2899">
                <a:solidFill>
                  <a:srgbClr val="000000"/>
                </a:solidFill>
                <a:latin typeface="Open Sans Extra Bold"/>
                <a:hlinkClick r:id="rId2" tooltip="https://nlp.stanford.edu/data/glove.6B.zip"/>
              </a:rPr>
              <a:t>6B tokens with 100 dimensions</a:t>
            </a:r>
            <a:r>
              <a:rPr lang="en-US" sz="2899">
                <a:solidFill>
                  <a:srgbClr val="000000"/>
                </a:solidFill>
                <a:latin typeface="Open Sans Extra Bold"/>
              </a:rPr>
              <a:t> for each token.</a:t>
            </a:r>
          </a:p>
          <a:p>
            <a:pPr>
              <a:lnSpc>
                <a:spcPts val="4059"/>
              </a:lnSpc>
            </a:pPr>
          </a:p>
          <a:p>
            <a:pPr>
              <a:lnSpc>
                <a:spcPts val="4059"/>
              </a:lnSpc>
            </a:pPr>
            <a:r>
              <a:rPr lang="en-US" sz="2899">
                <a:solidFill>
                  <a:srgbClr val="000000"/>
                </a:solidFill>
                <a:latin typeface="Open Sans Extra Bold"/>
              </a:rPr>
              <a:t>We use the embedding matrix as pre-trained weights in the deep neural network.</a:t>
            </a:r>
          </a:p>
          <a:p>
            <a:pPr>
              <a:lnSpc>
                <a:spcPts val="4059"/>
              </a:lnSpc>
            </a:pPr>
          </a:p>
          <a:p>
            <a:pPr>
              <a:lnSpc>
                <a:spcPts val="4059"/>
              </a:lnSpc>
            </a:pPr>
            <a:r>
              <a:rPr lang="en-US" sz="2899">
                <a:solidFill>
                  <a:srgbClr val="000000"/>
                </a:solidFill>
                <a:latin typeface="Open Sans Extra Bold"/>
              </a:rPr>
              <a:t>For each word in the training data vocabulary, we checked whether the word exists in the pre-trained GloVe embeddings or not. If the word existed, we added its GloVe embedding in the corresponding index of the embedding matrix, else, we simply added zero vectors.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103873"/>
            <a:ext cx="10087919" cy="1446050"/>
            <a:chOff x="0" y="0"/>
            <a:chExt cx="3146160" cy="450985"/>
          </a:xfrm>
        </p:grpSpPr>
        <p:sp>
          <p:nvSpPr>
            <p:cNvPr name="Freeform 3" id="3"/>
            <p:cNvSpPr/>
            <p:nvPr/>
          </p:nvSpPr>
          <p:spPr>
            <a:xfrm flipH="false" flipV="false" rot="0">
              <a:off x="0" y="0"/>
              <a:ext cx="3146160" cy="450985"/>
            </a:xfrm>
            <a:custGeom>
              <a:avLst/>
              <a:gdLst/>
              <a:ahLst/>
              <a:cxnLst/>
              <a:rect r="r" b="b" t="t" l="l"/>
              <a:pathLst>
                <a:path h="450985" w="3146160">
                  <a:moveTo>
                    <a:pt x="11512" y="0"/>
                  </a:moveTo>
                  <a:lnTo>
                    <a:pt x="3134649" y="0"/>
                  </a:lnTo>
                  <a:cubicBezTo>
                    <a:pt x="3141006" y="0"/>
                    <a:pt x="3146160" y="5154"/>
                    <a:pt x="3146160" y="11512"/>
                  </a:cubicBezTo>
                  <a:lnTo>
                    <a:pt x="3146160" y="439474"/>
                  </a:lnTo>
                  <a:cubicBezTo>
                    <a:pt x="3146160" y="442527"/>
                    <a:pt x="3144947" y="445455"/>
                    <a:pt x="3142789" y="447614"/>
                  </a:cubicBezTo>
                  <a:cubicBezTo>
                    <a:pt x="3140630" y="449773"/>
                    <a:pt x="3137702" y="450985"/>
                    <a:pt x="3134649" y="450985"/>
                  </a:cubicBezTo>
                  <a:lnTo>
                    <a:pt x="11512" y="450985"/>
                  </a:lnTo>
                  <a:cubicBezTo>
                    <a:pt x="5154" y="450985"/>
                    <a:pt x="0" y="445831"/>
                    <a:pt x="0" y="439474"/>
                  </a:cubicBezTo>
                  <a:lnTo>
                    <a:pt x="0" y="11512"/>
                  </a:lnTo>
                  <a:cubicBezTo>
                    <a:pt x="0" y="5154"/>
                    <a:pt x="5154" y="0"/>
                    <a:pt x="11512"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3146160" cy="55576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With GloVe Embeddings</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3076374"/>
            <a:ext cx="14756613" cy="1383433"/>
          </a:xfrm>
          <a:custGeom>
            <a:avLst/>
            <a:gdLst/>
            <a:ahLst/>
            <a:cxnLst/>
            <a:rect r="r" b="b" t="t" l="l"/>
            <a:pathLst>
              <a:path h="1383433" w="14756613">
                <a:moveTo>
                  <a:pt x="0" y="0"/>
                </a:moveTo>
                <a:lnTo>
                  <a:pt x="14756613" y="0"/>
                </a:lnTo>
                <a:lnTo>
                  <a:pt x="14756613" y="1383433"/>
                </a:lnTo>
                <a:lnTo>
                  <a:pt x="0" y="1383433"/>
                </a:lnTo>
                <a:lnTo>
                  <a:pt x="0" y="0"/>
                </a:lnTo>
                <a:close/>
              </a:path>
            </a:pathLst>
          </a:custGeom>
          <a:blipFill>
            <a:blip r:embed="rId2"/>
            <a:stretch>
              <a:fillRect l="0" t="0" r="0" b="0"/>
            </a:stretch>
          </a:blipFill>
        </p:spPr>
      </p:sp>
      <p:sp>
        <p:nvSpPr>
          <p:cNvPr name="Freeform 9" id="9"/>
          <p:cNvSpPr/>
          <p:nvPr/>
        </p:nvSpPr>
        <p:spPr>
          <a:xfrm flipH="false" flipV="false" rot="0">
            <a:off x="1028700" y="7202170"/>
            <a:ext cx="14083507" cy="927131"/>
          </a:xfrm>
          <a:custGeom>
            <a:avLst/>
            <a:gdLst/>
            <a:ahLst/>
            <a:cxnLst/>
            <a:rect r="r" b="b" t="t" l="l"/>
            <a:pathLst>
              <a:path h="927131" w="14083507">
                <a:moveTo>
                  <a:pt x="0" y="0"/>
                </a:moveTo>
                <a:lnTo>
                  <a:pt x="14083507" y="0"/>
                </a:lnTo>
                <a:lnTo>
                  <a:pt x="14083507" y="927131"/>
                </a:lnTo>
                <a:lnTo>
                  <a:pt x="0" y="927131"/>
                </a:lnTo>
                <a:lnTo>
                  <a:pt x="0" y="0"/>
                </a:lnTo>
                <a:close/>
              </a:path>
            </a:pathLst>
          </a:custGeom>
          <a:blipFill>
            <a:blip r:embed="rId3"/>
            <a:stretch>
              <a:fillRect l="0" t="-2171" r="0" b="-2171"/>
            </a:stretch>
          </a:blipFill>
        </p:spPr>
      </p:sp>
      <p:sp>
        <p:nvSpPr>
          <p:cNvPr name="Freeform 10" id="10"/>
          <p:cNvSpPr/>
          <p:nvPr/>
        </p:nvSpPr>
        <p:spPr>
          <a:xfrm flipH="false" flipV="false" rot="0">
            <a:off x="1028700" y="8129301"/>
            <a:ext cx="14083507" cy="1549767"/>
          </a:xfrm>
          <a:custGeom>
            <a:avLst/>
            <a:gdLst/>
            <a:ahLst/>
            <a:cxnLst/>
            <a:rect r="r" b="b" t="t" l="l"/>
            <a:pathLst>
              <a:path h="1549767" w="14083507">
                <a:moveTo>
                  <a:pt x="0" y="0"/>
                </a:moveTo>
                <a:lnTo>
                  <a:pt x="14083507" y="0"/>
                </a:lnTo>
                <a:lnTo>
                  <a:pt x="14083507" y="1549767"/>
                </a:lnTo>
                <a:lnTo>
                  <a:pt x="0" y="1549767"/>
                </a:lnTo>
                <a:lnTo>
                  <a:pt x="0" y="0"/>
                </a:lnTo>
                <a:close/>
              </a:path>
            </a:pathLst>
          </a:custGeom>
          <a:blipFill>
            <a:blip r:embed="rId4"/>
            <a:stretch>
              <a:fillRect l="0" t="0" r="0" b="0"/>
            </a:stretch>
          </a:blipFill>
        </p:spPr>
      </p:sp>
      <p:sp>
        <p:nvSpPr>
          <p:cNvPr name="TextBox 11" id="11"/>
          <p:cNvSpPr txBox="true"/>
          <p:nvPr/>
        </p:nvSpPr>
        <p:spPr>
          <a:xfrm rot="0">
            <a:off x="1028700" y="4866005"/>
            <a:ext cx="16781760" cy="2040890"/>
          </a:xfrm>
          <a:prstGeom prst="rect">
            <a:avLst/>
          </a:prstGeom>
        </p:spPr>
        <p:txBody>
          <a:bodyPr anchor="t" rtlCol="false" tIns="0" lIns="0" bIns="0" rIns="0">
            <a:spAutoFit/>
          </a:bodyPr>
          <a:lstStyle/>
          <a:p>
            <a:pPr>
              <a:lnSpc>
                <a:spcPts val="4059"/>
              </a:lnSpc>
            </a:pPr>
            <a:r>
              <a:rPr lang="en-US" sz="2899">
                <a:solidFill>
                  <a:srgbClr val="000000"/>
                </a:solidFill>
                <a:latin typeface="Open Sans Extra Bold"/>
              </a:rPr>
              <a:t>After defining the embedding matrix, we used the previous neural networks and added weights in the embedding layer corresponding to the embedded matrix and set those weights as trainable so as to fine-tune the weights according to our specific task of classification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73966" y="8243484"/>
            <a:ext cx="2028190" cy="2043516"/>
          </a:xfrm>
          <a:custGeom>
            <a:avLst/>
            <a:gdLst/>
            <a:ahLst/>
            <a:cxnLst/>
            <a:rect r="r" b="b" t="t" l="l"/>
            <a:pathLst>
              <a:path h="2043516" w="2028190">
                <a:moveTo>
                  <a:pt x="0" y="0"/>
                </a:moveTo>
                <a:lnTo>
                  <a:pt x="2028190" y="0"/>
                </a:lnTo>
                <a:lnTo>
                  <a:pt x="2028190" y="2043516"/>
                </a:lnTo>
                <a:lnTo>
                  <a:pt x="0" y="2043516"/>
                </a:lnTo>
                <a:lnTo>
                  <a:pt x="0" y="0"/>
                </a:lnTo>
                <a:close/>
              </a:path>
            </a:pathLst>
          </a:custGeom>
          <a:blipFill>
            <a:blip r:embed="rId2"/>
            <a:stretch>
              <a:fillRect l="0" t="0" r="0" b="0"/>
            </a:stretch>
          </a:blipFill>
        </p:spPr>
      </p:sp>
      <p:sp>
        <p:nvSpPr>
          <p:cNvPr name="Freeform 3" id="3"/>
          <p:cNvSpPr/>
          <p:nvPr/>
        </p:nvSpPr>
        <p:spPr>
          <a:xfrm flipH="false" flipV="false" rot="0">
            <a:off x="15514204" y="0"/>
            <a:ext cx="2527246" cy="2566858"/>
          </a:xfrm>
          <a:custGeom>
            <a:avLst/>
            <a:gdLst/>
            <a:ahLst/>
            <a:cxnLst/>
            <a:rect r="r" b="b" t="t" l="l"/>
            <a:pathLst>
              <a:path h="2566858" w="2527246">
                <a:moveTo>
                  <a:pt x="0" y="0"/>
                </a:moveTo>
                <a:lnTo>
                  <a:pt x="2527246" y="0"/>
                </a:lnTo>
                <a:lnTo>
                  <a:pt x="2527246" y="2566858"/>
                </a:lnTo>
                <a:lnTo>
                  <a:pt x="0" y="2566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4" id="4"/>
          <p:cNvGraphicFramePr>
            <a:graphicFrameLocks noGrp="true"/>
          </p:cNvGraphicFramePr>
          <p:nvPr/>
        </p:nvGraphicFramePr>
        <p:xfrm>
          <a:off x="1642642" y="1991019"/>
          <a:ext cx="15287711" cy="8075797"/>
        </p:xfrm>
        <a:graphic>
          <a:graphicData uri="http://schemas.openxmlformats.org/drawingml/2006/table">
            <a:tbl>
              <a:tblPr/>
              <a:tblGrid>
                <a:gridCol w="3389990"/>
                <a:gridCol w="6057905"/>
                <a:gridCol w="5839816"/>
              </a:tblGrid>
              <a:tr h="1893128">
                <a:tc>
                  <a:txBody>
                    <a:bodyPr anchor="t" rtlCol="false"/>
                    <a:lstStyle/>
                    <a:p>
                      <a:pPr algn="ctr">
                        <a:lnSpc>
                          <a:spcPts val="3307"/>
                        </a:lnSpc>
                        <a:defRPr/>
                      </a:pPr>
                      <a:r>
                        <a:rPr lang="en-US" sz="2362">
                          <a:solidFill>
                            <a:srgbClr val="000000"/>
                          </a:solidFill>
                          <a:latin typeface="Open Sans Extra Bold"/>
                        </a:rPr>
                        <a:t>Aspect</a:t>
                      </a:r>
                      <a:endParaRPr lang="en-US" sz="1100"/>
                    </a:p>
                  </a:txBody>
                  <a:tcPr marL="190500" marR="190500" marT="190500" marB="190500" anchor="ctr">
                    <a:lnL cmpd="sng" algn="ctr" cap="flat" w="9525">
                      <a:solidFill>
                        <a:srgbClr val="FF9999"/>
                      </a:solidFill>
                      <a:prstDash val="sysDot"/>
                      <a:round/>
                      <a:headEnd type="none" w="med" len="med"/>
                      <a:tailEnd type="none" w="med" len="med"/>
                    </a:lnL>
                    <a:lnR cmpd="sng" algn="ctr" cap="flat" w="9525">
                      <a:solidFill>
                        <a:srgbClr val="FF9999"/>
                      </a:solidFill>
                      <a:prstDash val="sysDot"/>
                      <a:round/>
                      <a:headEnd type="none" w="med" len="med"/>
                      <a:tailEnd type="none" w="med" len="med"/>
                    </a:lnR>
                    <a:lnT cmpd="sng" algn="ctr" cap="flat" w="9525">
                      <a:solidFill>
                        <a:srgbClr val="FF9999"/>
                      </a:solidFill>
                      <a:prstDash val="sysDot"/>
                      <a:round/>
                      <a:headEnd type="none" w="med" len="med"/>
                      <a:tailEnd type="none" w="med" len="med"/>
                    </a:lnT>
                    <a:lnB cmpd="sng" algn="ctr" cap="flat" w="9525">
                      <a:solidFill>
                        <a:srgbClr val="FF9999"/>
                      </a:solidFill>
                      <a:prstDash val="sysDot"/>
                      <a:round/>
                      <a:headEnd type="none" w="med" len="med"/>
                      <a:tailEnd type="none" w="med" len="med"/>
                    </a:lnB>
                    <a:solidFill>
                      <a:srgbClr val="B0E1B5"/>
                    </a:solidFill>
                  </a:tcPr>
                </a:tc>
                <a:tc>
                  <a:txBody>
                    <a:bodyPr anchor="t" rtlCol="false"/>
                    <a:lstStyle/>
                    <a:p>
                      <a:pPr algn="ctr">
                        <a:lnSpc>
                          <a:spcPts val="3307"/>
                        </a:lnSpc>
                        <a:defRPr/>
                      </a:pPr>
                      <a:r>
                        <a:rPr lang="en-US" sz="2362">
                          <a:solidFill>
                            <a:srgbClr val="000000"/>
                          </a:solidFill>
                          <a:latin typeface="Open Sans Extra Bold"/>
                        </a:rPr>
                        <a:t>Evolution and Impact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0E1B5"/>
                    </a:solidFill>
                  </a:tcPr>
                </a:tc>
                <a:tc>
                  <a:txBody>
                    <a:bodyPr anchor="t" rtlCol="false"/>
                    <a:lstStyle/>
                    <a:p>
                      <a:pPr algn="ctr">
                        <a:lnSpc>
                          <a:spcPts val="3304"/>
                        </a:lnSpc>
                        <a:defRPr/>
                      </a:pPr>
                      <a:endParaRPr lang="en-US" sz="1100"/>
                    </a:p>
                    <a:p>
                      <a:pPr algn="ctr">
                        <a:lnSpc>
                          <a:spcPts val="3304"/>
                        </a:lnSpc>
                      </a:pPr>
                      <a:r>
                        <a:rPr lang="en-US" sz="2360">
                          <a:solidFill>
                            <a:srgbClr val="000000"/>
                          </a:solidFill>
                          <a:latin typeface="Open Sans Extra Bold"/>
                        </a:rPr>
                        <a:t>Key Innovations and Models</a:t>
                      </a:r>
                    </a:p>
                    <a:p>
                      <a:pPr algn="ctr">
                        <a:lnSpc>
                          <a:spcPts val="3304"/>
                        </a:lnSpc>
                      </a:pP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0E1B5"/>
                    </a:solidFill>
                  </a:tcPr>
                </a:tc>
              </a:tr>
              <a:tr h="1426214">
                <a:tc>
                  <a:txBody>
                    <a:bodyPr anchor="t" rtlCol="false"/>
                    <a:lstStyle/>
                    <a:p>
                      <a:pPr algn="ctr">
                        <a:lnSpc>
                          <a:spcPts val="2467"/>
                        </a:lnSpc>
                        <a:defRPr/>
                      </a:pPr>
                      <a:r>
                        <a:rPr lang="en-US" sz="1762">
                          <a:solidFill>
                            <a:srgbClr val="000000"/>
                          </a:solidFill>
                          <a:latin typeface="Montserrat Bold"/>
                        </a:rPr>
                        <a:t>Text Classification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9AC7CA"/>
                    </a:solidFill>
                  </a:tcPr>
                </a:tc>
                <a:tc>
                  <a:txBody>
                    <a:bodyPr anchor="t" rtlCol="false"/>
                    <a:lstStyle/>
                    <a:p>
                      <a:pPr algn="l" marL="345439" indent="-172720" lvl="1">
                        <a:lnSpc>
                          <a:spcPts val="2239"/>
                        </a:lnSpc>
                        <a:buFont typeface="Arial"/>
                        <a:buChar char="•"/>
                        <a:defRPr/>
                      </a:pPr>
                      <a:r>
                        <a:rPr lang="en-US" sz="1599">
                          <a:solidFill>
                            <a:srgbClr val="000000"/>
                          </a:solidFill>
                          <a:latin typeface="Montserrat"/>
                        </a:rPr>
                        <a:t>Initially relied on rule-based models and SVMs for categorization.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DDCFD"/>
                    </a:solidFill>
                  </a:tcPr>
                </a:tc>
                <a:tc>
                  <a:txBody>
                    <a:bodyPr anchor="t" rtlCol="false"/>
                    <a:lstStyle/>
                    <a:p>
                      <a:pPr algn="l" marL="345439" indent="-172720" lvl="1">
                        <a:lnSpc>
                          <a:spcPts val="2239"/>
                        </a:lnSpc>
                        <a:buFont typeface="Arial"/>
                        <a:buChar char="•"/>
                        <a:defRPr/>
                      </a:pPr>
                      <a:r>
                        <a:rPr lang="en-US" sz="1599">
                          <a:solidFill>
                            <a:srgbClr val="000000"/>
                          </a:solidFill>
                          <a:latin typeface="Montserrat"/>
                        </a:rPr>
                        <a:t>Shift to deep learning models like RNNs and LSTMs for better sequential data processing.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DDCFD"/>
                    </a:solidFill>
                  </a:tcPr>
                </a:tc>
              </a:tr>
              <a:tr h="1722947">
                <a:tc>
                  <a:txBody>
                    <a:bodyPr anchor="t" rtlCol="false"/>
                    <a:lstStyle/>
                    <a:p>
                      <a:pPr algn="ctr">
                        <a:lnSpc>
                          <a:spcPts val="2467"/>
                        </a:lnSpc>
                        <a:defRPr/>
                      </a:pPr>
                      <a:r>
                        <a:rPr lang="en-US" sz="1762">
                          <a:solidFill>
                            <a:srgbClr val="000000"/>
                          </a:solidFill>
                          <a:latin typeface="Montserrat Bold"/>
                        </a:rPr>
                        <a:t>Attention and CNNs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9AC7CA"/>
                    </a:solidFill>
                  </a:tcPr>
                </a:tc>
                <a:tc>
                  <a:txBody>
                    <a:bodyPr anchor="t" rtlCol="false"/>
                    <a:lstStyle/>
                    <a:p>
                      <a:pPr algn="l" marL="345439" indent="-172720" lvl="1">
                        <a:lnSpc>
                          <a:spcPts val="2239"/>
                        </a:lnSpc>
                        <a:buFont typeface="Arial"/>
                        <a:buChar char="•"/>
                        <a:defRPr/>
                      </a:pPr>
                      <a:r>
                        <a:rPr lang="en-US" sz="1599">
                          <a:solidFill>
                            <a:srgbClr val="000000"/>
                          </a:solidFill>
                          <a:latin typeface="Montserrat"/>
                        </a:rPr>
                        <a:t>Attention mechanisms enhanced RNN capabilities by prioritizing relevant input segments.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DDCFD"/>
                    </a:solidFill>
                  </a:tcPr>
                </a:tc>
                <a:tc>
                  <a:txBody>
                    <a:bodyPr anchor="t" rtlCol="false"/>
                    <a:lstStyle/>
                    <a:p>
                      <a:pPr algn="l" marL="345439" indent="-172720" lvl="1">
                        <a:lnSpc>
                          <a:spcPts val="2239"/>
                        </a:lnSpc>
                        <a:buFont typeface="Arial"/>
                        <a:buChar char="•"/>
                        <a:defRPr/>
                      </a:pPr>
                      <a:r>
                        <a:rPr lang="en-US" sz="1599">
                          <a:solidFill>
                            <a:srgbClr val="000000"/>
                          </a:solidFill>
                          <a:latin typeface="Montserrat"/>
                        </a:rPr>
                        <a:t>CNNs adapted from visual tasks to text classification, focusing on local patterns.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DDCFD"/>
                    </a:solidFill>
                  </a:tcPr>
                </a:tc>
              </a:tr>
              <a:tr h="1621045">
                <a:tc>
                  <a:txBody>
                    <a:bodyPr anchor="t" rtlCol="false"/>
                    <a:lstStyle/>
                    <a:p>
                      <a:pPr algn="ctr">
                        <a:lnSpc>
                          <a:spcPts val="2467"/>
                        </a:lnSpc>
                        <a:defRPr/>
                      </a:pPr>
                      <a:r>
                        <a:rPr lang="en-US" sz="1762">
                          <a:solidFill>
                            <a:srgbClr val="000000"/>
                          </a:solidFill>
                          <a:latin typeface="Montserrat Bold"/>
                        </a:rPr>
                        <a:t>Word Embeddings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9AC7CA"/>
                    </a:solidFill>
                  </a:tcPr>
                </a:tc>
                <a:tc>
                  <a:txBody>
                    <a:bodyPr anchor="t" rtlCol="false"/>
                    <a:lstStyle/>
                    <a:p>
                      <a:pPr algn="l" marL="345439" indent="-172720" lvl="1">
                        <a:lnSpc>
                          <a:spcPts val="2239"/>
                        </a:lnSpc>
                        <a:buFont typeface="Arial"/>
                        <a:buChar char="•"/>
                        <a:defRPr/>
                      </a:pPr>
                      <a:r>
                        <a:rPr lang="en-US" sz="1599">
                          <a:solidFill>
                            <a:srgbClr val="000000"/>
                          </a:solidFill>
                          <a:latin typeface="Montserrat"/>
                        </a:rPr>
                        <a:t>Emergence of pre-trained embeddings like GloVe revolutionized text representation.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DDCFD"/>
                    </a:solidFill>
                  </a:tcPr>
                </a:tc>
                <a:tc>
                  <a:txBody>
                    <a:bodyPr anchor="t" rtlCol="false"/>
                    <a:lstStyle/>
                    <a:p>
                      <a:pPr algn="l" marL="345439" indent="-172720" lvl="1">
                        <a:lnSpc>
                          <a:spcPts val="2239"/>
                        </a:lnSpc>
                        <a:buFont typeface="Arial"/>
                        <a:buChar char="•"/>
                        <a:defRPr/>
                      </a:pPr>
                      <a:r>
                        <a:rPr lang="en-US" sz="1599">
                          <a:solidFill>
                            <a:srgbClr val="000000"/>
                          </a:solidFill>
                          <a:latin typeface="Montserrat"/>
                        </a:rPr>
                        <a:t>Enabled nuanced understanding of word semantics, improving classification accuracy.</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DDCFD"/>
                    </a:solidFill>
                  </a:tcPr>
                </a:tc>
              </a:tr>
              <a:tr h="1412462">
                <a:tc>
                  <a:txBody>
                    <a:bodyPr anchor="t" rtlCol="false"/>
                    <a:lstStyle/>
                    <a:p>
                      <a:pPr algn="ctr">
                        <a:lnSpc>
                          <a:spcPts val="2467"/>
                        </a:lnSpc>
                        <a:defRPr/>
                      </a:pPr>
                      <a:r>
                        <a:rPr lang="en-US" sz="1762">
                          <a:solidFill>
                            <a:srgbClr val="000000"/>
                          </a:solidFill>
                          <a:latin typeface="Montserrat Semi-Bold"/>
                        </a:rPr>
                        <a:t>Hybrid Modeling Approach</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9AC7CA"/>
                    </a:solidFill>
                  </a:tcPr>
                </a:tc>
                <a:tc>
                  <a:txBody>
                    <a:bodyPr anchor="t" rtlCol="false"/>
                    <a:lstStyle/>
                    <a:p>
                      <a:pPr algn="l" marL="345439" indent="-172720" lvl="1">
                        <a:lnSpc>
                          <a:spcPts val="2239"/>
                        </a:lnSpc>
                        <a:buFont typeface="Arial"/>
                        <a:buChar char="•"/>
                        <a:defRPr/>
                      </a:pPr>
                      <a:r>
                        <a:rPr lang="en-US" sz="1599">
                          <a:solidFill>
                            <a:srgbClr val="000000"/>
                          </a:solidFill>
                          <a:latin typeface="Montserrat"/>
                        </a:rPr>
                        <a:t>Combining the sequential processing of RNNs with the local pattern recognition of CNNs.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DDCFD"/>
                    </a:solidFill>
                  </a:tcPr>
                </a:tc>
                <a:tc>
                  <a:txBody>
                    <a:bodyPr anchor="t" rtlCol="false"/>
                    <a:lstStyle/>
                    <a:p>
                      <a:pPr algn="l" marL="337280" indent="-168640" lvl="1">
                        <a:lnSpc>
                          <a:spcPts val="2187"/>
                        </a:lnSpc>
                        <a:buFont typeface="Arial"/>
                        <a:buChar char="•"/>
                        <a:defRPr/>
                      </a:pPr>
                      <a:r>
                        <a:rPr lang="en-US" sz="1562">
                          <a:solidFill>
                            <a:srgbClr val="000000"/>
                          </a:solidFill>
                          <a:latin typeface="Montserrat"/>
                        </a:rPr>
                        <a:t>Development of hybrid models that utilize both RNNs and CNNs for superior performance in text classification.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DDCFD"/>
                    </a:solidFill>
                  </a:tcPr>
                </a:tc>
              </a:tr>
            </a:tbl>
          </a:graphicData>
        </a:graphic>
      </p:graphicFrame>
      <p:sp>
        <p:nvSpPr>
          <p:cNvPr name="Freeform 5" id="5"/>
          <p:cNvSpPr/>
          <p:nvPr/>
        </p:nvSpPr>
        <p:spPr>
          <a:xfrm flipH="false" flipV="false" rot="0">
            <a:off x="193183" y="190451"/>
            <a:ext cx="10721792" cy="1676498"/>
          </a:xfrm>
          <a:custGeom>
            <a:avLst/>
            <a:gdLst/>
            <a:ahLst/>
            <a:cxnLst/>
            <a:rect r="r" b="b" t="t" l="l"/>
            <a:pathLst>
              <a:path h="1676498" w="10721792">
                <a:moveTo>
                  <a:pt x="0" y="0"/>
                </a:moveTo>
                <a:lnTo>
                  <a:pt x="10721792" y="0"/>
                </a:lnTo>
                <a:lnTo>
                  <a:pt x="10721792" y="1676498"/>
                </a:lnTo>
                <a:lnTo>
                  <a:pt x="0" y="16764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40129" y="574675"/>
            <a:ext cx="13338959" cy="1060451"/>
          </a:xfrm>
          <a:prstGeom prst="rect">
            <a:avLst/>
          </a:prstGeom>
        </p:spPr>
        <p:txBody>
          <a:bodyPr anchor="t" rtlCol="false" tIns="0" lIns="0" bIns="0" rIns="0">
            <a:spAutoFit/>
          </a:bodyPr>
          <a:lstStyle/>
          <a:p>
            <a:pPr algn="just" marL="0" indent="0" lvl="0">
              <a:lnSpc>
                <a:spcPts val="8000"/>
              </a:lnSpc>
            </a:pPr>
            <a:r>
              <a:rPr lang="en-US" sz="8000" spc="-336">
                <a:solidFill>
                  <a:srgbClr val="3139A8"/>
                </a:solidFill>
                <a:latin typeface="JetBrains Mono Ultra-Bold"/>
              </a:rPr>
              <a:t>Literature Survey</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028700" y="981233"/>
            <a:ext cx="11638389"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JetBrains Mono Ultra-Bold"/>
              </a:rPr>
              <a:t>Training and Validation</a:t>
            </a:r>
          </a:p>
        </p:txBody>
      </p:sp>
      <p:sp>
        <p:nvSpPr>
          <p:cNvPr name="TextBox 3" id="3"/>
          <p:cNvSpPr txBox="true"/>
          <p:nvPr/>
        </p:nvSpPr>
        <p:spPr>
          <a:xfrm rot="0">
            <a:off x="1028700" y="2579151"/>
            <a:ext cx="16749869" cy="6184163"/>
          </a:xfrm>
          <a:prstGeom prst="rect">
            <a:avLst/>
          </a:prstGeom>
        </p:spPr>
        <p:txBody>
          <a:bodyPr anchor="t" rtlCol="false" tIns="0" lIns="0" bIns="0" rIns="0">
            <a:spAutoFit/>
          </a:bodyPr>
          <a:lstStyle/>
          <a:p>
            <a:pPr marL="538750" indent="-269375" lvl="1">
              <a:lnSpc>
                <a:spcPts val="4516"/>
              </a:lnSpc>
              <a:buFont typeface="Arial"/>
              <a:buChar char="•"/>
            </a:pPr>
            <a:r>
              <a:rPr lang="en-US" sz="2495">
                <a:solidFill>
                  <a:srgbClr val="3139A8"/>
                </a:solidFill>
                <a:latin typeface="DM Sans Bold"/>
              </a:rPr>
              <a:t>Model Training : </a:t>
            </a:r>
            <a:r>
              <a:rPr lang="en-US" sz="2495">
                <a:solidFill>
                  <a:srgbClr val="3139A8"/>
                </a:solidFill>
                <a:latin typeface="DM Sans"/>
              </a:rPr>
              <a:t>We used an adam optimizer with a learning rate of 0.001 and a batch size of 128 over 20 epochs for each model.</a:t>
            </a:r>
          </a:p>
          <a:p>
            <a:pPr>
              <a:lnSpc>
                <a:spcPts val="4516"/>
              </a:lnSpc>
            </a:pPr>
          </a:p>
          <a:p>
            <a:pPr marL="538750" indent="-269375" lvl="1">
              <a:lnSpc>
                <a:spcPts val="4516"/>
              </a:lnSpc>
              <a:buFont typeface="Arial"/>
              <a:buChar char="•"/>
            </a:pPr>
            <a:r>
              <a:rPr lang="en-US" sz="2495">
                <a:solidFill>
                  <a:srgbClr val="3139A8"/>
                </a:solidFill>
                <a:latin typeface="DM Sans Bold"/>
              </a:rPr>
              <a:t>Accuracy and Loss Metrics</a:t>
            </a:r>
            <a:r>
              <a:rPr lang="en-US" sz="2495">
                <a:solidFill>
                  <a:srgbClr val="3139A8"/>
                </a:solidFill>
                <a:latin typeface="DM Sans"/>
              </a:rPr>
              <a:t>: Through graphs, we visually represent the training and validation accuracy and loss over the epochs. This visualization highlights the models' learning progress and effectiveness in minimizing errors, offering insights into their performance stability and improvement areas.</a:t>
            </a:r>
          </a:p>
          <a:p>
            <a:pPr>
              <a:lnSpc>
                <a:spcPts val="4516"/>
              </a:lnSpc>
            </a:pPr>
          </a:p>
          <a:p>
            <a:pPr marL="538750" indent="-269375" lvl="1">
              <a:lnSpc>
                <a:spcPts val="4516"/>
              </a:lnSpc>
              <a:buFont typeface="Arial"/>
              <a:buChar char="•"/>
            </a:pPr>
            <a:r>
              <a:rPr lang="en-US" sz="2495">
                <a:solidFill>
                  <a:srgbClr val="3139A8"/>
                </a:solidFill>
                <a:latin typeface="DM Sans Bold"/>
              </a:rPr>
              <a:t>GloVe Embeddings: </a:t>
            </a:r>
            <a:r>
              <a:rPr lang="en-US" sz="2495">
                <a:solidFill>
                  <a:srgbClr val="3139A8"/>
                </a:solidFill>
                <a:latin typeface="DM Sans"/>
              </a:rPr>
              <a:t>Impact: A comparison of model performances with and without GloVe embeddings showcases the significant improvement in accuracy when using pre-trained word vectors. This demonstrates the value of incorporating rich semantic knowledge into the models, leading to better text classification results.</a:t>
            </a:r>
          </a:p>
        </p:txBody>
      </p:sp>
      <p:grpSp>
        <p:nvGrpSpPr>
          <p:cNvPr name="Group 4" id="4"/>
          <p:cNvGrpSpPr/>
          <p:nvPr/>
        </p:nvGrpSpPr>
        <p:grpSpPr>
          <a:xfrm rot="0">
            <a:off x="-444633" y="9730382"/>
            <a:ext cx="19177267" cy="1113237"/>
            <a:chOff x="0" y="0"/>
            <a:chExt cx="5050803" cy="293198"/>
          </a:xfrm>
        </p:grpSpPr>
        <p:sp>
          <p:nvSpPr>
            <p:cNvPr name="Freeform 5" id="5"/>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6" id="6"/>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44633" y="-556618"/>
            <a:ext cx="19177267" cy="1113237"/>
            <a:chOff x="0" y="0"/>
            <a:chExt cx="5050803" cy="293198"/>
          </a:xfrm>
        </p:grpSpPr>
        <p:sp>
          <p:nvSpPr>
            <p:cNvPr name="Freeform 8" id="8"/>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9" id="9"/>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1.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114425" y="981233"/>
            <a:ext cx="10740181"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JetBrains Mono Ultra-Bold"/>
              </a:rPr>
              <a:t>Experimental Results</a:t>
            </a:r>
          </a:p>
        </p:txBody>
      </p:sp>
      <p:sp>
        <p:nvSpPr>
          <p:cNvPr name="TextBox 3" id="3"/>
          <p:cNvSpPr txBox="true"/>
          <p:nvPr/>
        </p:nvSpPr>
        <p:spPr>
          <a:xfrm rot="0">
            <a:off x="1028700" y="3015812"/>
            <a:ext cx="16329816" cy="6242488"/>
          </a:xfrm>
          <a:prstGeom prst="rect">
            <a:avLst/>
          </a:prstGeom>
        </p:spPr>
        <p:txBody>
          <a:bodyPr anchor="t" rtlCol="false" tIns="0" lIns="0" bIns="0" rIns="0">
            <a:spAutoFit/>
          </a:bodyPr>
          <a:lstStyle/>
          <a:p>
            <a:pPr algn="just" marL="494287" indent="-247144" lvl="1">
              <a:lnSpc>
                <a:spcPts val="4143"/>
              </a:lnSpc>
              <a:buFont typeface="Arial"/>
              <a:buChar char="•"/>
            </a:pPr>
            <a:r>
              <a:rPr lang="en-US" sz="2289">
                <a:solidFill>
                  <a:srgbClr val="3139A8"/>
                </a:solidFill>
                <a:latin typeface="DM Sans Bold"/>
              </a:rPr>
              <a:t>In our study, we explored the performance of CNN-BiLSTM and CNN-BiGRU models in text classification, emphasizing the influence of GloVe embeddings. The integration of GloVe notably enhanced model accuracy, with CNN-BiLSTM's validation accuracy jumping from 67.5% to 76.8%, and CNN-BiGRU seeing an increase from 64.7% to approximately 76%. This demonstrates the profound impact of leveraging pre-trained embeddings on the models' ability to understand and classify complex text data accurately.</a:t>
            </a:r>
          </a:p>
          <a:p>
            <a:pPr algn="just" marL="494287" indent="-247144" lvl="1">
              <a:lnSpc>
                <a:spcPts val="4143"/>
              </a:lnSpc>
              <a:buFont typeface="Arial"/>
              <a:buChar char="•"/>
            </a:pPr>
            <a:r>
              <a:rPr lang="en-US" sz="2289">
                <a:solidFill>
                  <a:srgbClr val="3139A8"/>
                </a:solidFill>
                <a:latin typeface="DM Sans Bold"/>
              </a:rPr>
              <a:t>The improvement underscores GloVe's role in providing a deep semantic understanding of text, which is crucial for accurate classification. By embedding words into a rich vector space, GloVe allows the models to capture nuanced meanings and relationships, significantly contributing to their enhanced performance.</a:t>
            </a:r>
          </a:p>
          <a:p>
            <a:pPr algn="just" marL="494287" indent="-247144" lvl="1">
              <a:lnSpc>
                <a:spcPts val="4143"/>
              </a:lnSpc>
              <a:buFont typeface="Arial"/>
              <a:buChar char="•"/>
            </a:pPr>
            <a:r>
              <a:rPr lang="en-US" sz="2289">
                <a:solidFill>
                  <a:srgbClr val="3139A8"/>
                </a:solidFill>
                <a:latin typeface="DM Sans Bold"/>
              </a:rPr>
              <a:t>These results affirm the hypothesis that incorporating GloVe embeddings can substantially improve the efficacy of neural network models in multi-label text classification tasks, showcasing the potential for more accurate and reliable NLP applications.</a:t>
            </a:r>
          </a:p>
          <a:p>
            <a:pPr algn="just">
              <a:lnSpc>
                <a:spcPts val="4143"/>
              </a:lnSpc>
            </a:pPr>
          </a:p>
        </p:txBody>
      </p:sp>
      <p:grpSp>
        <p:nvGrpSpPr>
          <p:cNvPr name="Group 4" id="4"/>
          <p:cNvGrpSpPr/>
          <p:nvPr/>
        </p:nvGrpSpPr>
        <p:grpSpPr>
          <a:xfrm rot="0">
            <a:off x="-444633" y="9730382"/>
            <a:ext cx="19177267" cy="1113237"/>
            <a:chOff x="0" y="0"/>
            <a:chExt cx="5050803" cy="293198"/>
          </a:xfrm>
        </p:grpSpPr>
        <p:sp>
          <p:nvSpPr>
            <p:cNvPr name="Freeform 5" id="5"/>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6" id="6"/>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44633" y="-556618"/>
            <a:ext cx="19177267" cy="1113237"/>
            <a:chOff x="0" y="0"/>
            <a:chExt cx="5050803" cy="293198"/>
          </a:xfrm>
        </p:grpSpPr>
        <p:sp>
          <p:nvSpPr>
            <p:cNvPr name="Freeform 8" id="8"/>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9" id="9"/>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556618"/>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9730382"/>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52541" y="2502903"/>
            <a:ext cx="6985350" cy="5281194"/>
          </a:xfrm>
          <a:custGeom>
            <a:avLst/>
            <a:gdLst/>
            <a:ahLst/>
            <a:cxnLst/>
            <a:rect r="r" b="b" t="t" l="l"/>
            <a:pathLst>
              <a:path h="5281194" w="6985350">
                <a:moveTo>
                  <a:pt x="0" y="0"/>
                </a:moveTo>
                <a:lnTo>
                  <a:pt x="6985350" y="0"/>
                </a:lnTo>
                <a:lnTo>
                  <a:pt x="6985350" y="5281194"/>
                </a:lnTo>
                <a:lnTo>
                  <a:pt x="0" y="5281194"/>
                </a:lnTo>
                <a:lnTo>
                  <a:pt x="0" y="0"/>
                </a:lnTo>
                <a:close/>
              </a:path>
            </a:pathLst>
          </a:custGeom>
          <a:blipFill>
            <a:blip r:embed="rId2"/>
            <a:stretch>
              <a:fillRect l="0" t="0" r="0" b="0"/>
            </a:stretch>
          </a:blipFill>
        </p:spPr>
      </p:sp>
      <p:sp>
        <p:nvSpPr>
          <p:cNvPr name="Freeform 9" id="9"/>
          <p:cNvSpPr/>
          <p:nvPr/>
        </p:nvSpPr>
        <p:spPr>
          <a:xfrm flipH="false" flipV="false" rot="0">
            <a:off x="10752629" y="2500165"/>
            <a:ext cx="6562845" cy="5283932"/>
          </a:xfrm>
          <a:custGeom>
            <a:avLst/>
            <a:gdLst/>
            <a:ahLst/>
            <a:cxnLst/>
            <a:rect r="r" b="b" t="t" l="l"/>
            <a:pathLst>
              <a:path h="5283932" w="6562845">
                <a:moveTo>
                  <a:pt x="0" y="0"/>
                </a:moveTo>
                <a:lnTo>
                  <a:pt x="6562845" y="0"/>
                </a:lnTo>
                <a:lnTo>
                  <a:pt x="6562845" y="5283932"/>
                </a:lnTo>
                <a:lnTo>
                  <a:pt x="0" y="5283932"/>
                </a:lnTo>
                <a:lnTo>
                  <a:pt x="0" y="0"/>
                </a:lnTo>
                <a:close/>
              </a:path>
            </a:pathLst>
          </a:custGeom>
          <a:blipFill>
            <a:blip r:embed="rId3"/>
            <a:stretch>
              <a:fillRect l="0" t="0" r="0" b="0"/>
            </a:stretch>
          </a:blipFill>
        </p:spPr>
      </p:sp>
      <p:sp>
        <p:nvSpPr>
          <p:cNvPr name="TextBox 10" id="10"/>
          <p:cNvSpPr txBox="true"/>
          <p:nvPr/>
        </p:nvSpPr>
        <p:spPr>
          <a:xfrm rot="0">
            <a:off x="11861832" y="7980539"/>
            <a:ext cx="4344439" cy="525000"/>
          </a:xfrm>
          <a:prstGeom prst="rect">
            <a:avLst/>
          </a:prstGeom>
        </p:spPr>
        <p:txBody>
          <a:bodyPr anchor="t" rtlCol="false" tIns="0" lIns="0" bIns="0" rIns="0">
            <a:spAutoFit/>
          </a:bodyPr>
          <a:lstStyle/>
          <a:p>
            <a:pPr marL="538750" indent="-269375" lvl="1">
              <a:lnSpc>
                <a:spcPts val="4516"/>
              </a:lnSpc>
              <a:buFont typeface="Arial"/>
              <a:buChar char="•"/>
            </a:pPr>
            <a:r>
              <a:rPr lang="en-US" sz="2495">
                <a:solidFill>
                  <a:srgbClr val="3139A8"/>
                </a:solidFill>
                <a:latin typeface="DM Sans"/>
              </a:rPr>
              <a:t>cnn-bilstm-with-glove</a:t>
            </a:r>
          </a:p>
        </p:txBody>
      </p:sp>
      <p:sp>
        <p:nvSpPr>
          <p:cNvPr name="TextBox 11" id="11"/>
          <p:cNvSpPr txBox="true"/>
          <p:nvPr/>
        </p:nvSpPr>
        <p:spPr>
          <a:xfrm rot="0">
            <a:off x="1976116" y="7980539"/>
            <a:ext cx="5341650" cy="525000"/>
          </a:xfrm>
          <a:prstGeom prst="rect">
            <a:avLst/>
          </a:prstGeom>
        </p:spPr>
        <p:txBody>
          <a:bodyPr anchor="t" rtlCol="false" tIns="0" lIns="0" bIns="0" rIns="0">
            <a:spAutoFit/>
          </a:bodyPr>
          <a:lstStyle/>
          <a:p>
            <a:pPr marL="538750" indent="-269375" lvl="1">
              <a:lnSpc>
                <a:spcPts val="4516"/>
              </a:lnSpc>
              <a:buFont typeface="Arial"/>
              <a:buChar char="•"/>
            </a:pPr>
            <a:r>
              <a:rPr lang="en-US" sz="2495">
                <a:solidFill>
                  <a:srgbClr val="3139A8"/>
                </a:solidFill>
                <a:latin typeface="DM Sans"/>
              </a:rPr>
              <a:t>cnn-bilstm-without-glove</a:t>
            </a:r>
          </a:p>
        </p:txBody>
      </p:sp>
      <p:sp>
        <p:nvSpPr>
          <p:cNvPr name="TextBox 12" id="12"/>
          <p:cNvSpPr txBox="true"/>
          <p:nvPr/>
        </p:nvSpPr>
        <p:spPr>
          <a:xfrm rot="0">
            <a:off x="1114425" y="981233"/>
            <a:ext cx="10740181"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JetBrains Mono Ultra-Bold"/>
              </a:rPr>
              <a:t>Accuracy</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556618"/>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9730382"/>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9922453" y="2508391"/>
            <a:ext cx="6788176" cy="5270217"/>
          </a:xfrm>
          <a:custGeom>
            <a:avLst/>
            <a:gdLst/>
            <a:ahLst/>
            <a:cxnLst/>
            <a:rect r="r" b="b" t="t" l="l"/>
            <a:pathLst>
              <a:path h="5270217" w="6788176">
                <a:moveTo>
                  <a:pt x="0" y="0"/>
                </a:moveTo>
                <a:lnTo>
                  <a:pt x="6788177" y="0"/>
                </a:lnTo>
                <a:lnTo>
                  <a:pt x="6788177" y="5270218"/>
                </a:lnTo>
                <a:lnTo>
                  <a:pt x="0" y="5270218"/>
                </a:lnTo>
                <a:lnTo>
                  <a:pt x="0" y="0"/>
                </a:lnTo>
                <a:close/>
              </a:path>
            </a:pathLst>
          </a:custGeom>
          <a:blipFill>
            <a:blip r:embed="rId2"/>
            <a:stretch>
              <a:fillRect l="0" t="0" r="0" b="0"/>
            </a:stretch>
          </a:blipFill>
        </p:spPr>
      </p:sp>
      <p:sp>
        <p:nvSpPr>
          <p:cNvPr name="Freeform 9" id="9"/>
          <p:cNvSpPr/>
          <p:nvPr/>
        </p:nvSpPr>
        <p:spPr>
          <a:xfrm flipH="false" flipV="false" rot="0">
            <a:off x="1028700" y="2511142"/>
            <a:ext cx="6960581" cy="5267466"/>
          </a:xfrm>
          <a:custGeom>
            <a:avLst/>
            <a:gdLst/>
            <a:ahLst/>
            <a:cxnLst/>
            <a:rect r="r" b="b" t="t" l="l"/>
            <a:pathLst>
              <a:path h="5267466" w="6960581">
                <a:moveTo>
                  <a:pt x="0" y="0"/>
                </a:moveTo>
                <a:lnTo>
                  <a:pt x="6960581" y="0"/>
                </a:lnTo>
                <a:lnTo>
                  <a:pt x="6960581" y="5267467"/>
                </a:lnTo>
                <a:lnTo>
                  <a:pt x="0" y="5267467"/>
                </a:lnTo>
                <a:lnTo>
                  <a:pt x="0" y="0"/>
                </a:lnTo>
                <a:close/>
              </a:path>
            </a:pathLst>
          </a:custGeom>
          <a:blipFill>
            <a:blip r:embed="rId3"/>
            <a:stretch>
              <a:fillRect l="0" t="0" r="0" b="0"/>
            </a:stretch>
          </a:blipFill>
        </p:spPr>
      </p:sp>
      <p:sp>
        <p:nvSpPr>
          <p:cNvPr name="TextBox 10" id="10"/>
          <p:cNvSpPr txBox="true"/>
          <p:nvPr/>
        </p:nvSpPr>
        <p:spPr>
          <a:xfrm rot="0">
            <a:off x="11861832" y="7980539"/>
            <a:ext cx="4344439" cy="525000"/>
          </a:xfrm>
          <a:prstGeom prst="rect">
            <a:avLst/>
          </a:prstGeom>
        </p:spPr>
        <p:txBody>
          <a:bodyPr anchor="t" rtlCol="false" tIns="0" lIns="0" bIns="0" rIns="0">
            <a:spAutoFit/>
          </a:bodyPr>
          <a:lstStyle/>
          <a:p>
            <a:pPr marL="538750" indent="-269375" lvl="1">
              <a:lnSpc>
                <a:spcPts val="4516"/>
              </a:lnSpc>
              <a:buFont typeface="Arial"/>
              <a:buChar char="•"/>
            </a:pPr>
            <a:r>
              <a:rPr lang="en-US" sz="2495">
                <a:solidFill>
                  <a:srgbClr val="3139A8"/>
                </a:solidFill>
                <a:latin typeface="DM Sans"/>
              </a:rPr>
              <a:t>cnn-bigru-with-glove</a:t>
            </a:r>
          </a:p>
        </p:txBody>
      </p:sp>
      <p:sp>
        <p:nvSpPr>
          <p:cNvPr name="TextBox 11" id="11"/>
          <p:cNvSpPr txBox="true"/>
          <p:nvPr/>
        </p:nvSpPr>
        <p:spPr>
          <a:xfrm rot="0">
            <a:off x="1976116" y="7980539"/>
            <a:ext cx="5341650" cy="525000"/>
          </a:xfrm>
          <a:prstGeom prst="rect">
            <a:avLst/>
          </a:prstGeom>
        </p:spPr>
        <p:txBody>
          <a:bodyPr anchor="t" rtlCol="false" tIns="0" lIns="0" bIns="0" rIns="0">
            <a:spAutoFit/>
          </a:bodyPr>
          <a:lstStyle/>
          <a:p>
            <a:pPr marL="538750" indent="-269375" lvl="1">
              <a:lnSpc>
                <a:spcPts val="4516"/>
              </a:lnSpc>
              <a:buFont typeface="Arial"/>
              <a:buChar char="•"/>
            </a:pPr>
            <a:r>
              <a:rPr lang="en-US" sz="2495">
                <a:solidFill>
                  <a:srgbClr val="3139A8"/>
                </a:solidFill>
                <a:latin typeface="DM Sans"/>
              </a:rPr>
              <a:t>cnn-bigru-without-glove</a:t>
            </a:r>
          </a:p>
        </p:txBody>
      </p:sp>
      <p:sp>
        <p:nvSpPr>
          <p:cNvPr name="TextBox 12" id="12"/>
          <p:cNvSpPr txBox="true"/>
          <p:nvPr/>
        </p:nvSpPr>
        <p:spPr>
          <a:xfrm rot="0">
            <a:off x="1114425" y="981233"/>
            <a:ext cx="10740181"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JetBrains Mono Ultra-Bold"/>
              </a:rPr>
              <a:t>Accuracy</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9326209" y="2593315"/>
            <a:ext cx="9144000" cy="4783873"/>
          </a:xfrm>
          <a:custGeom>
            <a:avLst/>
            <a:gdLst/>
            <a:ahLst/>
            <a:cxnLst/>
            <a:rect r="r" b="b" t="t" l="l"/>
            <a:pathLst>
              <a:path h="4783873" w="9144000">
                <a:moveTo>
                  <a:pt x="0" y="0"/>
                </a:moveTo>
                <a:lnTo>
                  <a:pt x="9144000" y="0"/>
                </a:lnTo>
                <a:lnTo>
                  <a:pt x="9144000" y="4783874"/>
                </a:lnTo>
                <a:lnTo>
                  <a:pt x="0" y="4783874"/>
                </a:lnTo>
                <a:lnTo>
                  <a:pt x="0" y="0"/>
                </a:lnTo>
                <a:close/>
              </a:path>
            </a:pathLst>
          </a:custGeom>
          <a:blipFill>
            <a:blip r:embed="rId2"/>
            <a:stretch>
              <a:fillRect l="0" t="0" r="0" b="0"/>
            </a:stretch>
          </a:blipFill>
        </p:spPr>
      </p:sp>
      <p:sp>
        <p:nvSpPr>
          <p:cNvPr name="Freeform 3" id="3"/>
          <p:cNvSpPr/>
          <p:nvPr/>
        </p:nvSpPr>
        <p:spPr>
          <a:xfrm flipH="false" flipV="false" rot="0">
            <a:off x="0" y="2521702"/>
            <a:ext cx="8987106" cy="4855487"/>
          </a:xfrm>
          <a:custGeom>
            <a:avLst/>
            <a:gdLst/>
            <a:ahLst/>
            <a:cxnLst/>
            <a:rect r="r" b="b" t="t" l="l"/>
            <a:pathLst>
              <a:path h="4855487" w="8987106">
                <a:moveTo>
                  <a:pt x="0" y="0"/>
                </a:moveTo>
                <a:lnTo>
                  <a:pt x="8987106" y="0"/>
                </a:lnTo>
                <a:lnTo>
                  <a:pt x="8987106" y="4855487"/>
                </a:lnTo>
                <a:lnTo>
                  <a:pt x="0" y="4855487"/>
                </a:lnTo>
                <a:lnTo>
                  <a:pt x="0" y="0"/>
                </a:lnTo>
                <a:close/>
              </a:path>
            </a:pathLst>
          </a:custGeom>
          <a:blipFill>
            <a:blip r:embed="rId3"/>
            <a:stretch>
              <a:fillRect l="0" t="0" r="0" b="0"/>
            </a:stretch>
          </a:blipFill>
        </p:spPr>
      </p:sp>
      <p:sp>
        <p:nvSpPr>
          <p:cNvPr name="TextBox 4" id="4"/>
          <p:cNvSpPr txBox="true"/>
          <p:nvPr/>
        </p:nvSpPr>
        <p:spPr>
          <a:xfrm rot="0">
            <a:off x="11896565" y="8215389"/>
            <a:ext cx="4528136" cy="525000"/>
          </a:xfrm>
          <a:prstGeom prst="rect">
            <a:avLst/>
          </a:prstGeom>
        </p:spPr>
        <p:txBody>
          <a:bodyPr anchor="t" rtlCol="false" tIns="0" lIns="0" bIns="0" rIns="0">
            <a:spAutoFit/>
          </a:bodyPr>
          <a:lstStyle/>
          <a:p>
            <a:pPr marL="538750" indent="-269375" lvl="1">
              <a:lnSpc>
                <a:spcPts val="4516"/>
              </a:lnSpc>
              <a:buFont typeface="Arial"/>
              <a:buChar char="•"/>
            </a:pPr>
            <a:r>
              <a:rPr lang="en-US" sz="2495">
                <a:solidFill>
                  <a:srgbClr val="3139A8"/>
                </a:solidFill>
                <a:latin typeface="DM Sans"/>
              </a:rPr>
              <a:t>cnn-bigru-with-glove-loss</a:t>
            </a:r>
          </a:p>
        </p:txBody>
      </p:sp>
      <p:sp>
        <p:nvSpPr>
          <p:cNvPr name="TextBox 5" id="5"/>
          <p:cNvSpPr txBox="true"/>
          <p:nvPr/>
        </p:nvSpPr>
        <p:spPr>
          <a:xfrm rot="0">
            <a:off x="2240570" y="8215389"/>
            <a:ext cx="5420377" cy="525000"/>
          </a:xfrm>
          <a:prstGeom prst="rect">
            <a:avLst/>
          </a:prstGeom>
        </p:spPr>
        <p:txBody>
          <a:bodyPr anchor="t" rtlCol="false" tIns="0" lIns="0" bIns="0" rIns="0">
            <a:spAutoFit/>
          </a:bodyPr>
          <a:lstStyle/>
          <a:p>
            <a:pPr marL="538750" indent="-269375" lvl="1">
              <a:lnSpc>
                <a:spcPts val="4516"/>
              </a:lnSpc>
              <a:buFont typeface="Arial"/>
              <a:buChar char="•"/>
            </a:pPr>
            <a:r>
              <a:rPr lang="en-US" sz="2495">
                <a:solidFill>
                  <a:srgbClr val="3139A8"/>
                </a:solidFill>
                <a:latin typeface="DM Sans"/>
              </a:rPr>
              <a:t>cnn-bigru-without-glove-loss</a:t>
            </a:r>
          </a:p>
        </p:txBody>
      </p:sp>
      <p:grpSp>
        <p:nvGrpSpPr>
          <p:cNvPr name="Group 6" id="6"/>
          <p:cNvGrpSpPr/>
          <p:nvPr/>
        </p:nvGrpSpPr>
        <p:grpSpPr>
          <a:xfrm rot="0">
            <a:off x="-444633" y="-556618"/>
            <a:ext cx="19177267" cy="1113237"/>
            <a:chOff x="0" y="0"/>
            <a:chExt cx="5050803" cy="293198"/>
          </a:xfrm>
        </p:grpSpPr>
        <p:sp>
          <p:nvSpPr>
            <p:cNvPr name="Freeform 7" id="7"/>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8" id="8"/>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4633" y="9730382"/>
            <a:ext cx="19177267" cy="1113237"/>
            <a:chOff x="0" y="0"/>
            <a:chExt cx="5050803" cy="293198"/>
          </a:xfrm>
        </p:grpSpPr>
        <p:sp>
          <p:nvSpPr>
            <p:cNvPr name="Freeform 10" id="10"/>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11" id="11"/>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114425" y="981233"/>
            <a:ext cx="10740181"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JetBrains Mono Ultra-Bold"/>
              </a:rPr>
              <a:t>Loss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556618"/>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9730382"/>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9297971" y="2686960"/>
            <a:ext cx="8990029" cy="4967941"/>
          </a:xfrm>
          <a:custGeom>
            <a:avLst/>
            <a:gdLst/>
            <a:ahLst/>
            <a:cxnLst/>
            <a:rect r="r" b="b" t="t" l="l"/>
            <a:pathLst>
              <a:path h="4967941" w="8990029">
                <a:moveTo>
                  <a:pt x="0" y="0"/>
                </a:moveTo>
                <a:lnTo>
                  <a:pt x="8990029" y="0"/>
                </a:lnTo>
                <a:lnTo>
                  <a:pt x="8990029" y="4967941"/>
                </a:lnTo>
                <a:lnTo>
                  <a:pt x="0" y="4967941"/>
                </a:lnTo>
                <a:lnTo>
                  <a:pt x="0" y="0"/>
                </a:lnTo>
                <a:close/>
              </a:path>
            </a:pathLst>
          </a:custGeom>
          <a:blipFill>
            <a:blip r:embed="rId2"/>
            <a:stretch>
              <a:fillRect l="0" t="0" r="0" b="0"/>
            </a:stretch>
          </a:blipFill>
        </p:spPr>
      </p:sp>
      <p:sp>
        <p:nvSpPr>
          <p:cNvPr name="Freeform 9" id="9"/>
          <p:cNvSpPr/>
          <p:nvPr/>
        </p:nvSpPr>
        <p:spPr>
          <a:xfrm flipH="false" flipV="false" rot="0">
            <a:off x="0" y="2810863"/>
            <a:ext cx="9144000" cy="4844038"/>
          </a:xfrm>
          <a:custGeom>
            <a:avLst/>
            <a:gdLst/>
            <a:ahLst/>
            <a:cxnLst/>
            <a:rect r="r" b="b" t="t" l="l"/>
            <a:pathLst>
              <a:path h="4844038" w="9144000">
                <a:moveTo>
                  <a:pt x="0" y="0"/>
                </a:moveTo>
                <a:lnTo>
                  <a:pt x="9144000" y="0"/>
                </a:lnTo>
                <a:lnTo>
                  <a:pt x="9144000" y="4844038"/>
                </a:lnTo>
                <a:lnTo>
                  <a:pt x="0" y="4844038"/>
                </a:lnTo>
                <a:lnTo>
                  <a:pt x="0" y="0"/>
                </a:lnTo>
                <a:close/>
              </a:path>
            </a:pathLst>
          </a:custGeom>
          <a:blipFill>
            <a:blip r:embed="rId3"/>
            <a:stretch>
              <a:fillRect l="0" t="0" r="0" b="0"/>
            </a:stretch>
          </a:blipFill>
        </p:spPr>
      </p:sp>
      <p:sp>
        <p:nvSpPr>
          <p:cNvPr name="TextBox 10" id="10"/>
          <p:cNvSpPr txBox="true"/>
          <p:nvPr/>
        </p:nvSpPr>
        <p:spPr>
          <a:xfrm rot="0">
            <a:off x="11854606" y="8215085"/>
            <a:ext cx="4948014" cy="525000"/>
          </a:xfrm>
          <a:prstGeom prst="rect">
            <a:avLst/>
          </a:prstGeom>
        </p:spPr>
        <p:txBody>
          <a:bodyPr anchor="t" rtlCol="false" tIns="0" lIns="0" bIns="0" rIns="0">
            <a:spAutoFit/>
          </a:bodyPr>
          <a:lstStyle/>
          <a:p>
            <a:pPr marL="538750" indent="-269375" lvl="1">
              <a:lnSpc>
                <a:spcPts val="4516"/>
              </a:lnSpc>
              <a:buFont typeface="Arial"/>
              <a:buChar char="•"/>
            </a:pPr>
            <a:r>
              <a:rPr lang="en-US" sz="2495">
                <a:solidFill>
                  <a:srgbClr val="3139A8"/>
                </a:solidFill>
                <a:latin typeface="DM Sans"/>
              </a:rPr>
              <a:t>cnn-bilstm-with-glove-loss</a:t>
            </a:r>
          </a:p>
        </p:txBody>
      </p:sp>
      <p:sp>
        <p:nvSpPr>
          <p:cNvPr name="TextBox 11" id="11"/>
          <p:cNvSpPr txBox="true"/>
          <p:nvPr/>
        </p:nvSpPr>
        <p:spPr>
          <a:xfrm rot="0">
            <a:off x="1861811" y="8215085"/>
            <a:ext cx="5420377" cy="525000"/>
          </a:xfrm>
          <a:prstGeom prst="rect">
            <a:avLst/>
          </a:prstGeom>
        </p:spPr>
        <p:txBody>
          <a:bodyPr anchor="t" rtlCol="false" tIns="0" lIns="0" bIns="0" rIns="0">
            <a:spAutoFit/>
          </a:bodyPr>
          <a:lstStyle/>
          <a:p>
            <a:pPr marL="538750" indent="-269375" lvl="1">
              <a:lnSpc>
                <a:spcPts val="4516"/>
              </a:lnSpc>
              <a:buFont typeface="Arial"/>
              <a:buChar char="•"/>
            </a:pPr>
            <a:r>
              <a:rPr lang="en-US" sz="2495">
                <a:solidFill>
                  <a:srgbClr val="3139A8"/>
                </a:solidFill>
                <a:latin typeface="DM Sans"/>
              </a:rPr>
              <a:t>cnn-bilstm-without-glove-loss</a:t>
            </a:r>
          </a:p>
        </p:txBody>
      </p:sp>
      <p:sp>
        <p:nvSpPr>
          <p:cNvPr name="TextBox 12" id="12"/>
          <p:cNvSpPr txBox="true"/>
          <p:nvPr/>
        </p:nvSpPr>
        <p:spPr>
          <a:xfrm rot="0">
            <a:off x="1114425" y="981233"/>
            <a:ext cx="10740181"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JetBrains Mono Ultra-Bold"/>
              </a:rPr>
              <a:t>Loss</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114425" y="981233"/>
            <a:ext cx="12248492"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JetBrains Mono Ultra-Bold"/>
              </a:rPr>
              <a:t>Challenges and Solutions</a:t>
            </a:r>
          </a:p>
        </p:txBody>
      </p:sp>
      <p:sp>
        <p:nvSpPr>
          <p:cNvPr name="TextBox 3" id="3"/>
          <p:cNvSpPr txBox="true"/>
          <p:nvPr/>
        </p:nvSpPr>
        <p:spPr>
          <a:xfrm rot="0">
            <a:off x="876174" y="2134749"/>
            <a:ext cx="16230600" cy="8152251"/>
          </a:xfrm>
          <a:prstGeom prst="rect">
            <a:avLst/>
          </a:prstGeom>
        </p:spPr>
        <p:txBody>
          <a:bodyPr anchor="t" rtlCol="false" tIns="0" lIns="0" bIns="0" rIns="0">
            <a:spAutoFit/>
          </a:bodyPr>
          <a:lstStyle/>
          <a:p>
            <a:pPr algn="just">
              <a:lnSpc>
                <a:spcPts val="4621"/>
              </a:lnSpc>
            </a:pPr>
            <a:r>
              <a:rPr lang="en-US" sz="2553">
                <a:solidFill>
                  <a:srgbClr val="3139A8"/>
                </a:solidFill>
                <a:latin typeface="DM Sans Bold"/>
              </a:rPr>
              <a:t>Throughout our project, we navigated through several challenges:</a:t>
            </a:r>
          </a:p>
          <a:p>
            <a:pPr algn="just" marL="551245" indent="-275622" lvl="1">
              <a:lnSpc>
                <a:spcPts val="4621"/>
              </a:lnSpc>
              <a:buFont typeface="Arial"/>
              <a:buChar char="•"/>
            </a:pPr>
            <a:r>
              <a:rPr lang="en-US" sz="2553">
                <a:solidFill>
                  <a:srgbClr val="3139A8"/>
                </a:solidFill>
                <a:latin typeface="DM Sans Bold"/>
              </a:rPr>
              <a:t>Overfitting: </a:t>
            </a:r>
            <a:r>
              <a:rPr lang="en-US" sz="2553">
                <a:solidFill>
                  <a:srgbClr val="3139A8"/>
                </a:solidFill>
                <a:latin typeface="DM Sans"/>
              </a:rPr>
              <a:t>Our models were too attuned to training data, compromising their ability to generalize. </a:t>
            </a:r>
            <a:r>
              <a:rPr lang="en-US" sz="2553">
                <a:solidFill>
                  <a:srgbClr val="3139A8"/>
                </a:solidFill>
                <a:latin typeface="DM Sans Bold"/>
              </a:rPr>
              <a:t>Solution</a:t>
            </a:r>
            <a:r>
              <a:rPr lang="en-US" sz="2553">
                <a:solidFill>
                  <a:srgbClr val="3139A8"/>
                </a:solidFill>
                <a:latin typeface="DM Sans"/>
              </a:rPr>
              <a:t>: We integrated dropout layers and implemented early stopping to promote generalizability, reducing overfitting significantly.</a:t>
            </a:r>
          </a:p>
          <a:p>
            <a:pPr algn="just" marL="551245" indent="-275622" lvl="1">
              <a:lnSpc>
                <a:spcPts val="4621"/>
              </a:lnSpc>
              <a:buFont typeface="Arial"/>
              <a:buChar char="•"/>
            </a:pPr>
            <a:r>
              <a:rPr lang="en-US" sz="2553">
                <a:solidFill>
                  <a:srgbClr val="3139A8"/>
                </a:solidFill>
                <a:latin typeface="DM Sans Bold"/>
              </a:rPr>
              <a:t>Computational Demand: </a:t>
            </a:r>
            <a:r>
              <a:rPr lang="en-US" sz="2553">
                <a:solidFill>
                  <a:srgbClr val="3139A8"/>
                </a:solidFill>
                <a:latin typeface="DM Sans"/>
              </a:rPr>
              <a:t>The model complexity and data volume demanded extensive computational resources, leading to lengthy training periods. </a:t>
            </a:r>
          </a:p>
          <a:p>
            <a:pPr algn="just">
              <a:lnSpc>
                <a:spcPts val="4621"/>
              </a:lnSpc>
            </a:pPr>
            <a:r>
              <a:rPr lang="en-US" sz="2553">
                <a:solidFill>
                  <a:srgbClr val="3139A8"/>
                </a:solidFill>
                <a:latin typeface="DM Sans"/>
              </a:rPr>
              <a:t>     </a:t>
            </a:r>
            <a:r>
              <a:rPr lang="en-US" sz="2553">
                <a:solidFill>
                  <a:srgbClr val="3139A8"/>
                </a:solidFill>
                <a:latin typeface="DM Sans Bold"/>
              </a:rPr>
              <a:t>Solution</a:t>
            </a:r>
            <a:r>
              <a:rPr lang="en-US" sz="2553">
                <a:solidFill>
                  <a:srgbClr val="3139A8"/>
                </a:solidFill>
                <a:latin typeface="DM Sans"/>
              </a:rPr>
              <a:t>: By refining our models and leveraging GPU acceleration, we enhanced computational efficiency  enabling quicker training cycles.</a:t>
            </a:r>
          </a:p>
          <a:p>
            <a:pPr algn="just" marL="551245" indent="-275622" lvl="1">
              <a:lnSpc>
                <a:spcPts val="4621"/>
              </a:lnSpc>
              <a:buFont typeface="Arial"/>
              <a:buChar char="•"/>
            </a:pPr>
            <a:r>
              <a:rPr lang="en-US" sz="2553">
                <a:solidFill>
                  <a:srgbClr val="3139A8"/>
                </a:solidFill>
                <a:latin typeface="DM Sans Bold"/>
              </a:rPr>
              <a:t>Data Imbalance: </a:t>
            </a:r>
            <a:r>
              <a:rPr lang="en-US" sz="2553">
                <a:solidFill>
                  <a:srgbClr val="3139A8"/>
                </a:solidFill>
                <a:latin typeface="DM Sans"/>
              </a:rPr>
              <a:t>The dataset exhibited sparsity and imbalance, risking model bias</a:t>
            </a:r>
            <a:r>
              <a:rPr lang="en-US" sz="2553">
                <a:solidFill>
                  <a:srgbClr val="3139A8"/>
                </a:solidFill>
                <a:latin typeface="DM Sans Bold"/>
              </a:rPr>
              <a:t>.                            Solution: </a:t>
            </a:r>
            <a:r>
              <a:rPr lang="en-US" sz="2553">
                <a:solidFill>
                  <a:srgbClr val="3139A8"/>
                </a:solidFill>
                <a:latin typeface="DM Sans"/>
              </a:rPr>
              <a:t>Techniques like data augmentation and class weighting helped us achieve more balanced training and improved accuracy across various labels.</a:t>
            </a:r>
          </a:p>
          <a:p>
            <a:pPr algn="just">
              <a:lnSpc>
                <a:spcPts val="4621"/>
              </a:lnSpc>
            </a:pPr>
            <a:r>
              <a:rPr lang="en-US" sz="2553">
                <a:solidFill>
                  <a:srgbClr val="3139A8"/>
                </a:solidFill>
                <a:latin typeface="DM Sans Bold"/>
              </a:rPr>
              <a:t>These measures effectively addressed the key challenges, ensuring our models' robustness and reliability in classifying multi-label texts.</a:t>
            </a:r>
          </a:p>
          <a:p>
            <a:pPr algn="just">
              <a:lnSpc>
                <a:spcPts val="5224"/>
              </a:lnSpc>
            </a:pPr>
          </a:p>
        </p:txBody>
      </p:sp>
      <p:grpSp>
        <p:nvGrpSpPr>
          <p:cNvPr name="Group 4" id="4"/>
          <p:cNvGrpSpPr/>
          <p:nvPr/>
        </p:nvGrpSpPr>
        <p:grpSpPr>
          <a:xfrm rot="0">
            <a:off x="-444633" y="9730382"/>
            <a:ext cx="19177267" cy="1113237"/>
            <a:chOff x="0" y="0"/>
            <a:chExt cx="5050803" cy="293198"/>
          </a:xfrm>
        </p:grpSpPr>
        <p:sp>
          <p:nvSpPr>
            <p:cNvPr name="Freeform 5" id="5"/>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6" id="6"/>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44633" y="-556618"/>
            <a:ext cx="19177267" cy="1113237"/>
            <a:chOff x="0" y="0"/>
            <a:chExt cx="5050803" cy="293198"/>
          </a:xfrm>
        </p:grpSpPr>
        <p:sp>
          <p:nvSpPr>
            <p:cNvPr name="Freeform 8" id="8"/>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9" id="9"/>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7.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028700" y="693129"/>
            <a:ext cx="15095640"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JetBrains Mono Ultra-Bold"/>
              </a:rPr>
              <a:t>Conclusion and Future Work</a:t>
            </a:r>
          </a:p>
        </p:txBody>
      </p:sp>
      <p:sp>
        <p:nvSpPr>
          <p:cNvPr name="TextBox 3" id="3"/>
          <p:cNvSpPr txBox="true"/>
          <p:nvPr/>
        </p:nvSpPr>
        <p:spPr>
          <a:xfrm rot="0">
            <a:off x="876174" y="2134749"/>
            <a:ext cx="16230600" cy="8152251"/>
          </a:xfrm>
          <a:prstGeom prst="rect">
            <a:avLst/>
          </a:prstGeom>
        </p:spPr>
        <p:txBody>
          <a:bodyPr anchor="t" rtlCol="false" tIns="0" lIns="0" bIns="0" rIns="0">
            <a:spAutoFit/>
          </a:bodyPr>
          <a:lstStyle/>
          <a:p>
            <a:pPr algn="just">
              <a:lnSpc>
                <a:spcPts val="4621"/>
              </a:lnSpc>
            </a:pPr>
            <a:r>
              <a:rPr lang="en-US" sz="2553">
                <a:solidFill>
                  <a:srgbClr val="3139A8"/>
                </a:solidFill>
                <a:latin typeface="DM Sans Bold"/>
              </a:rPr>
              <a:t>Conclusion:</a:t>
            </a:r>
          </a:p>
          <a:p>
            <a:pPr algn="just">
              <a:lnSpc>
                <a:spcPts val="4621"/>
              </a:lnSpc>
            </a:pPr>
            <a:r>
              <a:rPr lang="en-US" sz="2553">
                <a:solidFill>
                  <a:srgbClr val="3139A8"/>
                </a:solidFill>
                <a:latin typeface="DM Sans Bold"/>
              </a:rPr>
              <a:t>Our study illustrates the impactful role of GloVe embeddings in </a:t>
            </a:r>
            <a:r>
              <a:rPr lang="en-US" sz="2553">
                <a:solidFill>
                  <a:srgbClr val="3139A8"/>
                </a:solidFill>
                <a:latin typeface="DM Sans Bold"/>
              </a:rPr>
              <a:t>enhancing CNN-BiLSTM and CNN-BiGRU models for text classification, leading to notable accuracy improvementsnot,only improved model accuracy but also enhanced their ability to understand complex text semantics. This reinforces the significance of leveraging pre-trained embeddings for deep linguistic understanding in NLP tasks.</a:t>
            </a:r>
          </a:p>
          <a:p>
            <a:pPr algn="just">
              <a:lnSpc>
                <a:spcPts val="4621"/>
              </a:lnSpc>
            </a:pPr>
          </a:p>
          <a:p>
            <a:pPr algn="just">
              <a:lnSpc>
                <a:spcPts val="4621"/>
              </a:lnSpc>
            </a:pPr>
            <a:r>
              <a:rPr lang="en-US" sz="2553">
                <a:solidFill>
                  <a:srgbClr val="3139A8"/>
                </a:solidFill>
                <a:latin typeface="DM Sans Bold"/>
              </a:rPr>
              <a:t>Future Work:</a:t>
            </a:r>
          </a:p>
          <a:p>
            <a:pPr algn="just" marL="551245" indent="-275622" lvl="1">
              <a:lnSpc>
                <a:spcPts val="4621"/>
              </a:lnSpc>
              <a:buFont typeface="Arial"/>
              <a:buChar char="•"/>
            </a:pPr>
            <a:r>
              <a:rPr lang="en-US" sz="2553">
                <a:solidFill>
                  <a:srgbClr val="3139A8"/>
                </a:solidFill>
                <a:latin typeface="DM Sans Bold"/>
              </a:rPr>
              <a:t>Exploring Embeddings: </a:t>
            </a:r>
            <a:r>
              <a:rPr lang="en-US" sz="2553">
                <a:solidFill>
                  <a:srgbClr val="3139A8"/>
                </a:solidFill>
                <a:latin typeface="DM Sans"/>
              </a:rPr>
              <a:t>We aim to test the efficacy </a:t>
            </a:r>
            <a:r>
              <a:rPr lang="en-US" sz="2553">
                <a:solidFill>
                  <a:srgbClr val="3139A8"/>
                </a:solidFill>
                <a:latin typeface="DM Sans"/>
              </a:rPr>
              <a:t>of different embeddings like FastText and BERT to further enhance text comprehension.</a:t>
            </a:r>
          </a:p>
          <a:p>
            <a:pPr algn="just" marL="551245" indent="-275622" lvl="1">
              <a:lnSpc>
                <a:spcPts val="4621"/>
              </a:lnSpc>
              <a:buFont typeface="Arial"/>
              <a:buChar char="•"/>
            </a:pPr>
            <a:r>
              <a:rPr lang="en-US" sz="2553">
                <a:solidFill>
                  <a:srgbClr val="3139A8"/>
                </a:solidFill>
                <a:latin typeface="DM Sans Bold"/>
              </a:rPr>
              <a:t>Tackling Overfitting: </a:t>
            </a:r>
            <a:r>
              <a:rPr lang="en-US" sz="2553">
                <a:solidFill>
                  <a:srgbClr val="3139A8"/>
                </a:solidFill>
                <a:latin typeface="DM Sans"/>
              </a:rPr>
              <a:t>Implementing advanced regularization methods will</a:t>
            </a:r>
            <a:r>
              <a:rPr lang="en-US" sz="2553">
                <a:solidFill>
                  <a:srgbClr val="3139A8"/>
                </a:solidFill>
                <a:latin typeface="DM Sans"/>
              </a:rPr>
              <a:t> be a priority </a:t>
            </a:r>
            <a:r>
              <a:rPr lang="en-US" sz="2553">
                <a:solidFill>
                  <a:srgbClr val="3139A8"/>
                </a:solidFill>
                <a:latin typeface="DM Sans"/>
              </a:rPr>
              <a:t>to ensure our models generalize well.</a:t>
            </a:r>
          </a:p>
          <a:p>
            <a:pPr algn="just" marL="551245" indent="-275622" lvl="1">
              <a:lnSpc>
                <a:spcPts val="4621"/>
              </a:lnSpc>
              <a:buFont typeface="Arial"/>
              <a:buChar char="•"/>
            </a:pPr>
            <a:r>
              <a:rPr lang="en-US" sz="2553">
                <a:solidFill>
                  <a:srgbClr val="3139A8"/>
                </a:solidFill>
                <a:latin typeface="DM Sans Bold"/>
              </a:rPr>
              <a:t>Optimization Advances: </a:t>
            </a:r>
            <a:r>
              <a:rPr lang="en-US" sz="2553">
                <a:solidFill>
                  <a:srgbClr val="3139A8"/>
                </a:solidFill>
                <a:latin typeface="DM Sans"/>
              </a:rPr>
              <a:t>We plan to explore newer optimization strategies to boost training efficiency and model performance.</a:t>
            </a:r>
          </a:p>
          <a:p>
            <a:pPr algn="just">
              <a:lnSpc>
                <a:spcPts val="5224"/>
              </a:lnSpc>
            </a:pPr>
          </a:p>
        </p:txBody>
      </p:sp>
      <p:grpSp>
        <p:nvGrpSpPr>
          <p:cNvPr name="Group 4" id="4"/>
          <p:cNvGrpSpPr/>
          <p:nvPr/>
        </p:nvGrpSpPr>
        <p:grpSpPr>
          <a:xfrm rot="0">
            <a:off x="-444633" y="9730382"/>
            <a:ext cx="19177267" cy="1113237"/>
            <a:chOff x="0" y="0"/>
            <a:chExt cx="5050803" cy="293198"/>
          </a:xfrm>
        </p:grpSpPr>
        <p:sp>
          <p:nvSpPr>
            <p:cNvPr name="Freeform 5" id="5"/>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6" id="6"/>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44633" y="-556618"/>
            <a:ext cx="19177267" cy="1113237"/>
            <a:chOff x="0" y="0"/>
            <a:chExt cx="5050803" cy="293198"/>
          </a:xfrm>
        </p:grpSpPr>
        <p:sp>
          <p:nvSpPr>
            <p:cNvPr name="Freeform 8" id="8"/>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9" id="9"/>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8.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028700" y="693129"/>
            <a:ext cx="15095640"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JetBrains Mono Ultra-Bold"/>
              </a:rPr>
              <a:t>References</a:t>
            </a:r>
          </a:p>
        </p:txBody>
      </p:sp>
      <p:sp>
        <p:nvSpPr>
          <p:cNvPr name="TextBox 3" id="3"/>
          <p:cNvSpPr txBox="true"/>
          <p:nvPr/>
        </p:nvSpPr>
        <p:spPr>
          <a:xfrm rot="0">
            <a:off x="1028700" y="2592327"/>
            <a:ext cx="16230600" cy="6409176"/>
          </a:xfrm>
          <a:prstGeom prst="rect">
            <a:avLst/>
          </a:prstGeom>
        </p:spPr>
        <p:txBody>
          <a:bodyPr anchor="t" rtlCol="false" tIns="0" lIns="0" bIns="0" rIns="0">
            <a:spAutoFit/>
          </a:bodyPr>
          <a:lstStyle/>
          <a:p>
            <a:pPr algn="just" marL="551245" indent="-275622" lvl="1">
              <a:lnSpc>
                <a:spcPts val="4621"/>
              </a:lnSpc>
              <a:buAutoNum type="arabicPeriod" startAt="1"/>
            </a:pPr>
            <a:r>
              <a:rPr lang="en-US" sz="2553">
                <a:solidFill>
                  <a:srgbClr val="3139A8"/>
                </a:solidFill>
                <a:latin typeface="DM Sans"/>
              </a:rPr>
              <a:t>Wang, H. (2023). "</a:t>
            </a:r>
            <a:r>
              <a:rPr lang="en-US" sz="2553">
                <a:solidFill>
                  <a:srgbClr val="3139A8"/>
                </a:solidFill>
                <a:latin typeface="DM Sans Bold"/>
              </a:rPr>
              <a:t>Multi</a:t>
            </a:r>
            <a:r>
              <a:rPr lang="en-US" sz="2553">
                <a:solidFill>
                  <a:srgbClr val="3139A8"/>
                </a:solidFill>
                <a:latin typeface="DM Sans Bold"/>
              </a:rPr>
              <a:t>-label Text Classification using GloVe and Neural Network Models,</a:t>
            </a:r>
            <a:r>
              <a:rPr lang="en-US" sz="2553">
                <a:solidFill>
                  <a:srgbClr val="3139A8"/>
                </a:solidFill>
                <a:latin typeface="DM Sans"/>
              </a:rPr>
              <a:t>" arXiv preprint arXiv:2312.03707.</a:t>
            </a:r>
          </a:p>
          <a:p>
            <a:pPr algn="just" marL="551245" indent="-275622" lvl="1">
              <a:lnSpc>
                <a:spcPts val="4621"/>
              </a:lnSpc>
              <a:buAutoNum type="arabicPeriod" startAt="1"/>
            </a:pPr>
            <a:r>
              <a:rPr lang="en-US" sz="2553">
                <a:solidFill>
                  <a:srgbClr val="3139A8"/>
                </a:solidFill>
                <a:latin typeface="DM Sans"/>
              </a:rPr>
              <a:t>Pennington, J., Socher, R., &amp; Manning, C. D. (2014). "</a:t>
            </a:r>
            <a:r>
              <a:rPr lang="en-US" sz="2553">
                <a:solidFill>
                  <a:srgbClr val="3139A8"/>
                </a:solidFill>
                <a:latin typeface="DM Sans Bold"/>
              </a:rPr>
              <a:t>GloVe: Global Vectors for Word Representation,</a:t>
            </a:r>
            <a:r>
              <a:rPr lang="en-US" sz="2553">
                <a:solidFill>
                  <a:srgbClr val="3139A8"/>
                </a:solidFill>
                <a:latin typeface="DM Sans"/>
              </a:rPr>
              <a:t>" in Proceedings of the 2014 Conference on Empirical Methods in Natural Language Processing (EMNLP).</a:t>
            </a:r>
          </a:p>
          <a:p>
            <a:pPr algn="just" marL="551245" indent="-275622" lvl="1">
              <a:lnSpc>
                <a:spcPts val="4621"/>
              </a:lnSpc>
              <a:buAutoNum type="arabicPeriod" startAt="1"/>
            </a:pPr>
            <a:r>
              <a:rPr lang="en-US" sz="2553">
                <a:solidFill>
                  <a:srgbClr val="3139A8"/>
                </a:solidFill>
                <a:latin typeface="DM Sans"/>
              </a:rPr>
              <a:t>Mohammed, H. H., Dogdu, E., Görür, A. K., &amp; Choupani, R. (2020). "</a:t>
            </a:r>
            <a:r>
              <a:rPr lang="en-US" sz="2553">
                <a:solidFill>
                  <a:srgbClr val="3139A8"/>
                </a:solidFill>
                <a:latin typeface="DM Sans Bold"/>
              </a:rPr>
              <a:t>Multi-Label Classification </a:t>
            </a:r>
            <a:r>
              <a:rPr lang="en-US" sz="2553">
                <a:solidFill>
                  <a:srgbClr val="3139A8"/>
                </a:solidFill>
                <a:latin typeface="DM Sans Bold"/>
              </a:rPr>
              <a:t>of Text Documents Using Deep Learning,</a:t>
            </a:r>
            <a:r>
              <a:rPr lang="en-US" sz="2553">
                <a:solidFill>
                  <a:srgbClr val="3139A8"/>
                </a:solidFill>
                <a:latin typeface="DM Sans"/>
              </a:rPr>
              <a:t>" 2020 IEEE International Conference on Big Data (Big Data), pp. 4681-4689.</a:t>
            </a:r>
          </a:p>
          <a:p>
            <a:pPr algn="just" marL="551245" indent="-275622" lvl="1">
              <a:lnSpc>
                <a:spcPts val="4621"/>
              </a:lnSpc>
              <a:buAutoNum type="arabicPeriod" startAt="1"/>
            </a:pPr>
            <a:r>
              <a:rPr lang="en-US" sz="2553">
                <a:solidFill>
                  <a:srgbClr val="3139A8"/>
                </a:solidFill>
                <a:latin typeface="DM Sans"/>
              </a:rPr>
              <a:t>Wang,</a:t>
            </a:r>
            <a:r>
              <a:rPr lang="en-US" sz="2553">
                <a:solidFill>
                  <a:srgbClr val="3139A8"/>
                </a:solidFill>
                <a:latin typeface="DM Sans"/>
              </a:rPr>
              <a:t> S., Yang, Y., &amp;</a:t>
            </a:r>
            <a:r>
              <a:rPr lang="en-US" sz="2553">
                <a:solidFill>
                  <a:srgbClr val="3139A8"/>
                </a:solidFill>
                <a:latin typeface="DM Sans"/>
              </a:rPr>
              <a:t> Meng, X. (2022). "</a:t>
            </a:r>
            <a:r>
              <a:rPr lang="en-US" sz="2553">
                <a:solidFill>
                  <a:srgbClr val="3139A8"/>
                </a:solidFill>
                <a:latin typeface="DM Sans Bold"/>
              </a:rPr>
              <a:t>Research on Multi-Label Text Classification Based on Multi-Channel CNN and BiLSTM,</a:t>
            </a:r>
            <a:r>
              <a:rPr lang="en-US" sz="2553">
                <a:solidFill>
                  <a:srgbClr val="3139A8"/>
                </a:solidFill>
                <a:latin typeface="DM Sans"/>
              </a:rPr>
              <a:t>" 2022 International Conference on Artificial Intelligence of Things and Crowdsensing (AIoTCs), pp. 498-503.</a:t>
            </a:r>
          </a:p>
          <a:p>
            <a:pPr algn="just">
              <a:lnSpc>
                <a:spcPts val="5224"/>
              </a:lnSpc>
            </a:pPr>
          </a:p>
        </p:txBody>
      </p:sp>
      <p:grpSp>
        <p:nvGrpSpPr>
          <p:cNvPr name="Group 4" id="4"/>
          <p:cNvGrpSpPr/>
          <p:nvPr/>
        </p:nvGrpSpPr>
        <p:grpSpPr>
          <a:xfrm rot="0">
            <a:off x="-444633" y="9730382"/>
            <a:ext cx="19177267" cy="1113237"/>
            <a:chOff x="0" y="0"/>
            <a:chExt cx="5050803" cy="293198"/>
          </a:xfrm>
        </p:grpSpPr>
        <p:sp>
          <p:nvSpPr>
            <p:cNvPr name="Freeform 5" id="5"/>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6" id="6"/>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44633" y="-556618"/>
            <a:ext cx="19177267" cy="1113237"/>
            <a:chOff x="0" y="0"/>
            <a:chExt cx="5050803" cy="293198"/>
          </a:xfrm>
        </p:grpSpPr>
        <p:sp>
          <p:nvSpPr>
            <p:cNvPr name="Freeform 8" id="8"/>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9" id="9"/>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
        <p:nvSpPr>
          <p:cNvPr name="TextBox 10" id="10"/>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GROUP-20</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7683750" y="1365020"/>
            <a:ext cx="9575550" cy="2434044"/>
            <a:chOff x="0" y="0"/>
            <a:chExt cx="2986366" cy="759115"/>
          </a:xfrm>
        </p:grpSpPr>
        <p:sp>
          <p:nvSpPr>
            <p:cNvPr name="Freeform 3" id="3"/>
            <p:cNvSpPr/>
            <p:nvPr/>
          </p:nvSpPr>
          <p:spPr>
            <a:xfrm flipH="false" flipV="false" rot="0">
              <a:off x="0" y="0"/>
              <a:ext cx="2986366" cy="759115"/>
            </a:xfrm>
            <a:custGeom>
              <a:avLst/>
              <a:gdLst/>
              <a:ahLst/>
              <a:cxnLst/>
              <a:rect r="r" b="b" t="t" l="l"/>
              <a:pathLst>
                <a:path h="759115" w="2986366">
                  <a:moveTo>
                    <a:pt x="12128" y="0"/>
                  </a:moveTo>
                  <a:lnTo>
                    <a:pt x="2974238" y="0"/>
                  </a:lnTo>
                  <a:cubicBezTo>
                    <a:pt x="2980936" y="0"/>
                    <a:pt x="2986366" y="5430"/>
                    <a:pt x="2986366" y="12128"/>
                  </a:cubicBezTo>
                  <a:lnTo>
                    <a:pt x="2986366" y="746988"/>
                  </a:lnTo>
                  <a:cubicBezTo>
                    <a:pt x="2986366" y="753686"/>
                    <a:pt x="2980936" y="759115"/>
                    <a:pt x="2974238" y="759115"/>
                  </a:cubicBezTo>
                  <a:lnTo>
                    <a:pt x="12128" y="759115"/>
                  </a:lnTo>
                  <a:cubicBezTo>
                    <a:pt x="5430" y="759115"/>
                    <a:pt x="0" y="753686"/>
                    <a:pt x="0" y="746988"/>
                  </a:cubicBezTo>
                  <a:lnTo>
                    <a:pt x="0" y="12128"/>
                  </a:lnTo>
                  <a:cubicBezTo>
                    <a:pt x="0" y="5430"/>
                    <a:pt x="5430" y="0"/>
                    <a:pt x="12128" y="0"/>
                  </a:cubicBezTo>
                  <a:close/>
                </a:path>
              </a:pathLst>
            </a:custGeom>
            <a:solidFill>
              <a:srgbClr val="5383FF"/>
            </a:solidFill>
            <a:ln w="9525" cap="sq">
              <a:solidFill>
                <a:srgbClr val="000000"/>
              </a:solidFill>
              <a:prstDash val="solid"/>
              <a:miter/>
            </a:ln>
          </p:spPr>
        </p:sp>
        <p:sp>
          <p:nvSpPr>
            <p:cNvPr name="TextBox 4" id="4"/>
            <p:cNvSpPr txBox="true"/>
            <p:nvPr/>
          </p:nvSpPr>
          <p:spPr>
            <a:xfrm>
              <a:off x="0" y="-38100"/>
              <a:ext cx="2986366"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683750" y="3925191"/>
            <a:ext cx="9575550" cy="2434044"/>
            <a:chOff x="0" y="0"/>
            <a:chExt cx="2986366" cy="759115"/>
          </a:xfrm>
        </p:grpSpPr>
        <p:sp>
          <p:nvSpPr>
            <p:cNvPr name="Freeform 6" id="6"/>
            <p:cNvSpPr/>
            <p:nvPr/>
          </p:nvSpPr>
          <p:spPr>
            <a:xfrm flipH="false" flipV="false" rot="0">
              <a:off x="0" y="0"/>
              <a:ext cx="2986366" cy="759115"/>
            </a:xfrm>
            <a:custGeom>
              <a:avLst/>
              <a:gdLst/>
              <a:ahLst/>
              <a:cxnLst/>
              <a:rect r="r" b="b" t="t" l="l"/>
              <a:pathLst>
                <a:path h="759115" w="2986366">
                  <a:moveTo>
                    <a:pt x="12128" y="0"/>
                  </a:moveTo>
                  <a:lnTo>
                    <a:pt x="2974238" y="0"/>
                  </a:lnTo>
                  <a:cubicBezTo>
                    <a:pt x="2980936" y="0"/>
                    <a:pt x="2986366" y="5430"/>
                    <a:pt x="2986366" y="12128"/>
                  </a:cubicBezTo>
                  <a:lnTo>
                    <a:pt x="2986366" y="746988"/>
                  </a:lnTo>
                  <a:cubicBezTo>
                    <a:pt x="2986366" y="753686"/>
                    <a:pt x="2980936" y="759115"/>
                    <a:pt x="2974238" y="759115"/>
                  </a:cubicBezTo>
                  <a:lnTo>
                    <a:pt x="12128" y="759115"/>
                  </a:lnTo>
                  <a:cubicBezTo>
                    <a:pt x="5430" y="759115"/>
                    <a:pt x="0" y="753686"/>
                    <a:pt x="0" y="746988"/>
                  </a:cubicBezTo>
                  <a:lnTo>
                    <a:pt x="0" y="12128"/>
                  </a:lnTo>
                  <a:cubicBezTo>
                    <a:pt x="0" y="5430"/>
                    <a:pt x="5430" y="0"/>
                    <a:pt x="12128" y="0"/>
                  </a:cubicBezTo>
                  <a:close/>
                </a:path>
              </a:pathLst>
            </a:custGeom>
            <a:solidFill>
              <a:srgbClr val="3139A8"/>
            </a:solidFill>
            <a:ln w="9525" cap="sq">
              <a:solidFill>
                <a:srgbClr val="000000"/>
              </a:solidFill>
              <a:prstDash val="solid"/>
              <a:miter/>
            </a:ln>
          </p:spPr>
        </p:sp>
        <p:sp>
          <p:nvSpPr>
            <p:cNvPr name="TextBox 7" id="7"/>
            <p:cNvSpPr txBox="true"/>
            <p:nvPr/>
          </p:nvSpPr>
          <p:spPr>
            <a:xfrm>
              <a:off x="0" y="-38100"/>
              <a:ext cx="2986366"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683750" y="6487936"/>
            <a:ext cx="9575550" cy="2434044"/>
            <a:chOff x="0" y="0"/>
            <a:chExt cx="2986366" cy="759115"/>
          </a:xfrm>
        </p:grpSpPr>
        <p:sp>
          <p:nvSpPr>
            <p:cNvPr name="Freeform 9" id="9"/>
            <p:cNvSpPr/>
            <p:nvPr/>
          </p:nvSpPr>
          <p:spPr>
            <a:xfrm flipH="false" flipV="false" rot="0">
              <a:off x="0" y="0"/>
              <a:ext cx="2986366" cy="759115"/>
            </a:xfrm>
            <a:custGeom>
              <a:avLst/>
              <a:gdLst/>
              <a:ahLst/>
              <a:cxnLst/>
              <a:rect r="r" b="b" t="t" l="l"/>
              <a:pathLst>
                <a:path h="759115" w="2986366">
                  <a:moveTo>
                    <a:pt x="12128" y="0"/>
                  </a:moveTo>
                  <a:lnTo>
                    <a:pt x="2974238" y="0"/>
                  </a:lnTo>
                  <a:cubicBezTo>
                    <a:pt x="2980936" y="0"/>
                    <a:pt x="2986366" y="5430"/>
                    <a:pt x="2986366" y="12128"/>
                  </a:cubicBezTo>
                  <a:lnTo>
                    <a:pt x="2986366" y="746988"/>
                  </a:lnTo>
                  <a:cubicBezTo>
                    <a:pt x="2986366" y="753686"/>
                    <a:pt x="2980936" y="759115"/>
                    <a:pt x="2974238" y="759115"/>
                  </a:cubicBezTo>
                  <a:lnTo>
                    <a:pt x="12128" y="759115"/>
                  </a:lnTo>
                  <a:cubicBezTo>
                    <a:pt x="5430" y="759115"/>
                    <a:pt x="0" y="753686"/>
                    <a:pt x="0" y="746988"/>
                  </a:cubicBezTo>
                  <a:lnTo>
                    <a:pt x="0" y="12128"/>
                  </a:lnTo>
                  <a:cubicBezTo>
                    <a:pt x="0" y="5430"/>
                    <a:pt x="5430" y="0"/>
                    <a:pt x="12128" y="0"/>
                  </a:cubicBezTo>
                  <a:close/>
                </a:path>
              </a:pathLst>
            </a:custGeom>
            <a:solidFill>
              <a:srgbClr val="06C892"/>
            </a:solidFill>
            <a:ln w="9525" cap="sq">
              <a:solidFill>
                <a:srgbClr val="000000"/>
              </a:solidFill>
              <a:prstDash val="solid"/>
              <a:miter/>
            </a:ln>
          </p:spPr>
        </p:sp>
        <p:sp>
          <p:nvSpPr>
            <p:cNvPr name="TextBox 10" id="10"/>
            <p:cNvSpPr txBox="true"/>
            <p:nvPr/>
          </p:nvSpPr>
          <p:spPr>
            <a:xfrm>
              <a:off x="0" y="-38100"/>
              <a:ext cx="2986366"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444633" y="9730382"/>
            <a:ext cx="19177267" cy="1113237"/>
            <a:chOff x="0" y="0"/>
            <a:chExt cx="5050803" cy="293198"/>
          </a:xfrm>
        </p:grpSpPr>
        <p:sp>
          <p:nvSpPr>
            <p:cNvPr name="Freeform 12" id="12"/>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13" id="13"/>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444633" y="-556618"/>
            <a:ext cx="19177267" cy="1113237"/>
            <a:chOff x="0" y="0"/>
            <a:chExt cx="5050803" cy="293198"/>
          </a:xfrm>
        </p:grpSpPr>
        <p:sp>
          <p:nvSpPr>
            <p:cNvPr name="Freeform 15" id="15"/>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6" id="16"/>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219200" y="3603941"/>
            <a:ext cx="5608019" cy="1955167"/>
          </a:xfrm>
          <a:prstGeom prst="rect">
            <a:avLst/>
          </a:prstGeom>
        </p:spPr>
        <p:txBody>
          <a:bodyPr anchor="t" rtlCol="false" tIns="0" lIns="0" bIns="0" rIns="0">
            <a:spAutoFit/>
          </a:bodyPr>
          <a:lstStyle/>
          <a:p>
            <a:pPr>
              <a:lnSpc>
                <a:spcPts val="7630"/>
              </a:lnSpc>
            </a:pPr>
            <a:r>
              <a:rPr lang="en-US" sz="7000" spc="-294">
                <a:solidFill>
                  <a:srgbClr val="3139A8"/>
                </a:solidFill>
                <a:latin typeface="JetBrains Mono Ultra-Bold"/>
              </a:rPr>
              <a:t>Methodology</a:t>
            </a:r>
          </a:p>
          <a:p>
            <a:pPr marL="0" indent="0" lvl="0">
              <a:lnSpc>
                <a:spcPts val="7630"/>
              </a:lnSpc>
            </a:pPr>
            <a:r>
              <a:rPr lang="en-US" sz="7000" spc="-294">
                <a:solidFill>
                  <a:srgbClr val="3139A8"/>
                </a:solidFill>
                <a:latin typeface="JetBrains Mono Ultra-Bold"/>
              </a:rPr>
              <a:t>Overview</a:t>
            </a:r>
          </a:p>
        </p:txBody>
      </p:sp>
      <p:sp>
        <p:nvSpPr>
          <p:cNvPr name="TextBox 18" id="18"/>
          <p:cNvSpPr txBox="true"/>
          <p:nvPr/>
        </p:nvSpPr>
        <p:spPr>
          <a:xfrm rot="0">
            <a:off x="8430165" y="2118809"/>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01.</a:t>
            </a:r>
          </a:p>
        </p:txBody>
      </p:sp>
      <p:sp>
        <p:nvSpPr>
          <p:cNvPr name="TextBox 19" id="19"/>
          <p:cNvSpPr txBox="true"/>
          <p:nvPr/>
        </p:nvSpPr>
        <p:spPr>
          <a:xfrm rot="0">
            <a:off x="10040661" y="1875287"/>
            <a:ext cx="7070661" cy="1365885"/>
          </a:xfrm>
          <a:prstGeom prst="rect">
            <a:avLst/>
          </a:prstGeom>
        </p:spPr>
        <p:txBody>
          <a:bodyPr anchor="t" rtlCol="false" tIns="0" lIns="0" bIns="0" rIns="0">
            <a:spAutoFit/>
          </a:bodyPr>
          <a:lstStyle/>
          <a:p>
            <a:pPr algn="l" marL="0" indent="0" lvl="0">
              <a:lnSpc>
                <a:spcPts val="5459"/>
              </a:lnSpc>
            </a:pPr>
            <a:r>
              <a:rPr lang="en-US" sz="4199">
                <a:solidFill>
                  <a:srgbClr val="FFFFFF"/>
                </a:solidFill>
                <a:latin typeface="Quicksand Bold"/>
              </a:rPr>
              <a:t>Dataset Preparation and Preprocessing</a:t>
            </a:r>
          </a:p>
        </p:txBody>
      </p:sp>
      <p:sp>
        <p:nvSpPr>
          <p:cNvPr name="TextBox 20" id="20"/>
          <p:cNvSpPr txBox="true"/>
          <p:nvPr/>
        </p:nvSpPr>
        <p:spPr>
          <a:xfrm rot="0">
            <a:off x="8430165" y="4565966"/>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02.</a:t>
            </a:r>
          </a:p>
        </p:txBody>
      </p:sp>
      <p:sp>
        <p:nvSpPr>
          <p:cNvPr name="TextBox 21" id="21"/>
          <p:cNvSpPr txBox="true"/>
          <p:nvPr/>
        </p:nvSpPr>
        <p:spPr>
          <a:xfrm rot="0">
            <a:off x="10040661" y="4444983"/>
            <a:ext cx="7070661" cy="1356360"/>
          </a:xfrm>
          <a:prstGeom prst="rect">
            <a:avLst/>
          </a:prstGeom>
        </p:spPr>
        <p:txBody>
          <a:bodyPr anchor="t" rtlCol="false" tIns="0" lIns="0" bIns="0" rIns="0">
            <a:spAutoFit/>
          </a:bodyPr>
          <a:lstStyle/>
          <a:p>
            <a:pPr algn="l" marL="0" indent="0" lvl="0">
              <a:lnSpc>
                <a:spcPts val="5460"/>
              </a:lnSpc>
            </a:pPr>
            <a:r>
              <a:rPr lang="en-US" sz="4200">
                <a:solidFill>
                  <a:srgbClr val="FFFFFF"/>
                </a:solidFill>
                <a:latin typeface="Quicksand Bold"/>
              </a:rPr>
              <a:t>Intorduction to Embeddings and Models</a:t>
            </a:r>
          </a:p>
        </p:txBody>
      </p:sp>
      <p:sp>
        <p:nvSpPr>
          <p:cNvPr name="TextBox 22" id="22"/>
          <p:cNvSpPr txBox="true"/>
          <p:nvPr/>
        </p:nvSpPr>
        <p:spPr>
          <a:xfrm rot="0">
            <a:off x="8430165" y="7130760"/>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03.</a:t>
            </a:r>
          </a:p>
        </p:txBody>
      </p:sp>
      <p:sp>
        <p:nvSpPr>
          <p:cNvPr name="TextBox 23" id="23"/>
          <p:cNvSpPr txBox="true"/>
          <p:nvPr/>
        </p:nvSpPr>
        <p:spPr>
          <a:xfrm rot="0">
            <a:off x="10040661" y="6896764"/>
            <a:ext cx="6714767" cy="1356360"/>
          </a:xfrm>
          <a:prstGeom prst="rect">
            <a:avLst/>
          </a:prstGeom>
        </p:spPr>
        <p:txBody>
          <a:bodyPr anchor="t" rtlCol="false" tIns="0" lIns="0" bIns="0" rIns="0">
            <a:spAutoFit/>
          </a:bodyPr>
          <a:lstStyle/>
          <a:p>
            <a:pPr algn="l" marL="0" indent="0" lvl="0">
              <a:lnSpc>
                <a:spcPts val="5460"/>
              </a:lnSpc>
            </a:pPr>
            <a:r>
              <a:rPr lang="en-US" sz="4200">
                <a:solidFill>
                  <a:srgbClr val="FFFFFF"/>
                </a:solidFill>
                <a:latin typeface="Quicksand Bold"/>
              </a:rPr>
              <a:t>Model Implementation with GloVe Embeddings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83525" y="2709456"/>
            <a:ext cx="15920951" cy="2434044"/>
            <a:chOff x="0" y="0"/>
            <a:chExt cx="4965332" cy="759115"/>
          </a:xfrm>
        </p:grpSpPr>
        <p:sp>
          <p:nvSpPr>
            <p:cNvPr name="Freeform 3" id="3"/>
            <p:cNvSpPr/>
            <p:nvPr/>
          </p:nvSpPr>
          <p:spPr>
            <a:xfrm flipH="false" flipV="false" rot="0">
              <a:off x="0" y="0"/>
              <a:ext cx="4965332" cy="759115"/>
            </a:xfrm>
            <a:custGeom>
              <a:avLst/>
              <a:gdLst/>
              <a:ahLst/>
              <a:cxnLst/>
              <a:rect r="r" b="b" t="t" l="l"/>
              <a:pathLst>
                <a:path h="759115" w="4965332">
                  <a:moveTo>
                    <a:pt x="7294" y="0"/>
                  </a:moveTo>
                  <a:lnTo>
                    <a:pt x="4958038" y="0"/>
                  </a:lnTo>
                  <a:cubicBezTo>
                    <a:pt x="4959972" y="0"/>
                    <a:pt x="4961827" y="768"/>
                    <a:pt x="4963196" y="2136"/>
                  </a:cubicBezTo>
                  <a:cubicBezTo>
                    <a:pt x="4964563" y="3504"/>
                    <a:pt x="4965332" y="5360"/>
                    <a:pt x="4965332" y="7294"/>
                  </a:cubicBezTo>
                  <a:lnTo>
                    <a:pt x="4965332" y="751821"/>
                  </a:lnTo>
                  <a:cubicBezTo>
                    <a:pt x="4965332" y="753756"/>
                    <a:pt x="4964563" y="755611"/>
                    <a:pt x="4963196" y="756979"/>
                  </a:cubicBezTo>
                  <a:cubicBezTo>
                    <a:pt x="4961827" y="758347"/>
                    <a:pt x="4959972" y="759115"/>
                    <a:pt x="4958038" y="759115"/>
                  </a:cubicBezTo>
                  <a:lnTo>
                    <a:pt x="7294" y="759115"/>
                  </a:lnTo>
                  <a:cubicBezTo>
                    <a:pt x="5360" y="759115"/>
                    <a:pt x="3504" y="758347"/>
                    <a:pt x="2136" y="756979"/>
                  </a:cubicBezTo>
                  <a:cubicBezTo>
                    <a:pt x="768" y="755611"/>
                    <a:pt x="0" y="753756"/>
                    <a:pt x="0" y="751821"/>
                  </a:cubicBezTo>
                  <a:lnTo>
                    <a:pt x="0" y="7294"/>
                  </a:lnTo>
                  <a:cubicBezTo>
                    <a:pt x="0" y="5360"/>
                    <a:pt x="768" y="3504"/>
                    <a:pt x="2136" y="2136"/>
                  </a:cubicBezTo>
                  <a:cubicBezTo>
                    <a:pt x="3504" y="768"/>
                    <a:pt x="5360" y="0"/>
                    <a:pt x="7294"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4965332" cy="86389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Data Analysis and Preprocessing</a:t>
              </a:r>
            </a:p>
          </p:txBody>
        </p:sp>
      </p:grpSp>
      <p:sp>
        <p:nvSpPr>
          <p:cNvPr name="TextBox 5" id="5"/>
          <p:cNvSpPr txBox="true"/>
          <p:nvPr/>
        </p:nvSpPr>
        <p:spPr>
          <a:xfrm rot="0">
            <a:off x="8430165" y="1095375"/>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01.</a:t>
            </a:r>
          </a:p>
        </p:txBody>
      </p:sp>
      <p:grpSp>
        <p:nvGrpSpPr>
          <p:cNvPr name="Group 6" id="6"/>
          <p:cNvGrpSpPr/>
          <p:nvPr/>
        </p:nvGrpSpPr>
        <p:grpSpPr>
          <a:xfrm rot="0">
            <a:off x="-444633" y="9730382"/>
            <a:ext cx="19177267" cy="1113237"/>
            <a:chOff x="0" y="0"/>
            <a:chExt cx="5050803" cy="293198"/>
          </a:xfrm>
        </p:grpSpPr>
        <p:sp>
          <p:nvSpPr>
            <p:cNvPr name="Freeform 7" id="7"/>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8" id="8"/>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4633" y="-556618"/>
            <a:ext cx="19177267" cy="1113237"/>
            <a:chOff x="0" y="0"/>
            <a:chExt cx="5050803" cy="293198"/>
          </a:xfrm>
        </p:grpSpPr>
        <p:sp>
          <p:nvSpPr>
            <p:cNvPr name="Freeform 10" id="10"/>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1" id="11"/>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38015" y="5297049"/>
            <a:ext cx="4038797" cy="4433333"/>
            <a:chOff x="0" y="0"/>
            <a:chExt cx="5385063" cy="5911110"/>
          </a:xfrm>
        </p:grpSpPr>
        <p:sp>
          <p:nvSpPr>
            <p:cNvPr name="Freeform 13" id="13"/>
            <p:cNvSpPr/>
            <p:nvPr/>
          </p:nvSpPr>
          <p:spPr>
            <a:xfrm flipH="false" flipV="false" rot="0">
              <a:off x="0" y="0"/>
              <a:ext cx="3442720" cy="4551673"/>
            </a:xfrm>
            <a:custGeom>
              <a:avLst/>
              <a:gdLst/>
              <a:ahLst/>
              <a:cxnLst/>
              <a:rect r="r" b="b" t="t" l="l"/>
              <a:pathLst>
                <a:path h="4551673" w="3442720">
                  <a:moveTo>
                    <a:pt x="0" y="0"/>
                  </a:moveTo>
                  <a:lnTo>
                    <a:pt x="3442720" y="0"/>
                  </a:lnTo>
                  <a:lnTo>
                    <a:pt x="3442720" y="4551673"/>
                  </a:lnTo>
                  <a:lnTo>
                    <a:pt x="0" y="455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951828" y="702600"/>
              <a:ext cx="3442720" cy="4551673"/>
            </a:xfrm>
            <a:custGeom>
              <a:avLst/>
              <a:gdLst/>
              <a:ahLst/>
              <a:cxnLst/>
              <a:rect r="r" b="b" t="t" l="l"/>
              <a:pathLst>
                <a:path h="4551673" w="3442720">
                  <a:moveTo>
                    <a:pt x="0" y="0"/>
                  </a:moveTo>
                  <a:lnTo>
                    <a:pt x="3442721" y="0"/>
                  </a:lnTo>
                  <a:lnTo>
                    <a:pt x="3442721" y="4551674"/>
                  </a:lnTo>
                  <a:lnTo>
                    <a:pt x="0" y="45516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942343" y="1359437"/>
              <a:ext cx="3442720" cy="4551673"/>
            </a:xfrm>
            <a:custGeom>
              <a:avLst/>
              <a:gdLst/>
              <a:ahLst/>
              <a:cxnLst/>
              <a:rect r="r" b="b" t="t" l="l"/>
              <a:pathLst>
                <a:path h="4551673" w="3442720">
                  <a:moveTo>
                    <a:pt x="0" y="0"/>
                  </a:moveTo>
                  <a:lnTo>
                    <a:pt x="3442720" y="0"/>
                  </a:lnTo>
                  <a:lnTo>
                    <a:pt x="3442720" y="4551673"/>
                  </a:lnTo>
                  <a:lnTo>
                    <a:pt x="0" y="45516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6" id="16"/>
          <p:cNvSpPr/>
          <p:nvPr/>
        </p:nvSpPr>
        <p:spPr>
          <a:xfrm flipH="false" flipV="false" rot="0">
            <a:off x="10131505" y="5297049"/>
            <a:ext cx="4401090" cy="4433333"/>
          </a:xfrm>
          <a:custGeom>
            <a:avLst/>
            <a:gdLst/>
            <a:ahLst/>
            <a:cxnLst/>
            <a:rect r="r" b="b" t="t" l="l"/>
            <a:pathLst>
              <a:path h="4433333" w="4401090">
                <a:moveTo>
                  <a:pt x="0" y="0"/>
                </a:moveTo>
                <a:lnTo>
                  <a:pt x="4401090" y="0"/>
                </a:lnTo>
                <a:lnTo>
                  <a:pt x="4401090" y="4433333"/>
                </a:lnTo>
                <a:lnTo>
                  <a:pt x="0" y="44333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028713" cy="1129097"/>
            <a:chOff x="0" y="0"/>
            <a:chExt cx="944577" cy="352136"/>
          </a:xfrm>
        </p:grpSpPr>
        <p:sp>
          <p:nvSpPr>
            <p:cNvPr name="Freeform 3" id="3"/>
            <p:cNvSpPr/>
            <p:nvPr/>
          </p:nvSpPr>
          <p:spPr>
            <a:xfrm flipH="false" flipV="false" rot="0">
              <a:off x="0" y="0"/>
              <a:ext cx="944577" cy="352136"/>
            </a:xfrm>
            <a:custGeom>
              <a:avLst/>
              <a:gdLst/>
              <a:ahLst/>
              <a:cxnLst/>
              <a:rect r="r" b="b" t="t" l="l"/>
              <a:pathLst>
                <a:path h="352136" w="944577">
                  <a:moveTo>
                    <a:pt x="38343" y="0"/>
                  </a:moveTo>
                  <a:lnTo>
                    <a:pt x="906235" y="0"/>
                  </a:lnTo>
                  <a:cubicBezTo>
                    <a:pt x="916404" y="0"/>
                    <a:pt x="926156" y="4040"/>
                    <a:pt x="933347" y="11230"/>
                  </a:cubicBezTo>
                  <a:cubicBezTo>
                    <a:pt x="940538" y="18421"/>
                    <a:pt x="944577" y="28174"/>
                    <a:pt x="944577" y="38343"/>
                  </a:cubicBezTo>
                  <a:lnTo>
                    <a:pt x="944577" y="313793"/>
                  </a:lnTo>
                  <a:cubicBezTo>
                    <a:pt x="944577" y="334970"/>
                    <a:pt x="927411" y="352136"/>
                    <a:pt x="906235" y="352136"/>
                  </a:cubicBezTo>
                  <a:lnTo>
                    <a:pt x="38343" y="352136"/>
                  </a:lnTo>
                  <a:cubicBezTo>
                    <a:pt x="28174" y="352136"/>
                    <a:pt x="18421" y="348096"/>
                    <a:pt x="11230" y="340906"/>
                  </a:cubicBezTo>
                  <a:cubicBezTo>
                    <a:pt x="4040" y="333715"/>
                    <a:pt x="0" y="323963"/>
                    <a:pt x="0" y="313793"/>
                  </a:cubicBezTo>
                  <a:lnTo>
                    <a:pt x="0" y="38343"/>
                  </a:lnTo>
                  <a:cubicBezTo>
                    <a:pt x="0" y="17167"/>
                    <a:pt x="17167" y="0"/>
                    <a:pt x="38343"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944577" cy="456911"/>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Dataset </a:t>
              </a:r>
            </a:p>
          </p:txBody>
        </p:sp>
      </p:grpSp>
      <p:grpSp>
        <p:nvGrpSpPr>
          <p:cNvPr name="Group 5" id="5"/>
          <p:cNvGrpSpPr/>
          <p:nvPr/>
        </p:nvGrpSpPr>
        <p:grpSpPr>
          <a:xfrm rot="0">
            <a:off x="-444633" y="9730382"/>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4633" y="-556618"/>
            <a:ext cx="19177267" cy="1113237"/>
            <a:chOff x="0" y="0"/>
            <a:chExt cx="5050803" cy="293198"/>
          </a:xfrm>
        </p:grpSpPr>
        <p:sp>
          <p:nvSpPr>
            <p:cNvPr name="Freeform 9" id="9"/>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0" id="10"/>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2727156"/>
            <a:ext cx="16781760" cy="36925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Open Sans Extra Bold"/>
              </a:rPr>
              <a:t>20 Newsgroups Dataset from ScikitLearn Library.</a:t>
            </a:r>
          </a:p>
          <a:p>
            <a:pPr marL="755651" indent="-377825" lvl="1">
              <a:lnSpc>
                <a:spcPts val="4900"/>
              </a:lnSpc>
              <a:buFont typeface="Arial"/>
              <a:buChar char="•"/>
            </a:pPr>
            <a:r>
              <a:rPr lang="en-US" sz="3500">
                <a:solidFill>
                  <a:srgbClr val="000000"/>
                </a:solidFill>
                <a:latin typeface="Open Sans Extra Bold"/>
              </a:rPr>
              <a:t>Collection of 18828 newsgroup documents from 20 different newsgroups.</a:t>
            </a:r>
          </a:p>
          <a:p>
            <a:pPr marL="755651" indent="-377825" lvl="1">
              <a:lnSpc>
                <a:spcPts val="4900"/>
              </a:lnSpc>
              <a:buFont typeface="Arial"/>
              <a:buChar char="•"/>
            </a:pPr>
            <a:r>
              <a:rPr lang="en-US" sz="3500">
                <a:solidFill>
                  <a:srgbClr val="000000"/>
                </a:solidFill>
                <a:latin typeface="Open Sans Extra Bold"/>
              </a:rPr>
              <a:t>Common standard for training and testing performance of an algorithm for tasks such as multi-class text classification</a:t>
            </a:r>
          </a:p>
          <a:p>
            <a:pPr>
              <a:lnSpc>
                <a:spcPts val="4900"/>
              </a:lnSpc>
              <a:spcBef>
                <a:spcPct val="0"/>
              </a:spcBef>
            </a:pPr>
          </a:p>
        </p:txBody>
      </p:sp>
      <p:sp>
        <p:nvSpPr>
          <p:cNvPr name="Freeform 12" id="12"/>
          <p:cNvSpPr/>
          <p:nvPr/>
        </p:nvSpPr>
        <p:spPr>
          <a:xfrm flipH="false" flipV="false" rot="0">
            <a:off x="2419366" y="6419681"/>
            <a:ext cx="14000428" cy="2539030"/>
          </a:xfrm>
          <a:custGeom>
            <a:avLst/>
            <a:gdLst/>
            <a:ahLst/>
            <a:cxnLst/>
            <a:rect r="r" b="b" t="t" l="l"/>
            <a:pathLst>
              <a:path h="2539030" w="14000428">
                <a:moveTo>
                  <a:pt x="0" y="0"/>
                </a:moveTo>
                <a:lnTo>
                  <a:pt x="14000428" y="0"/>
                </a:lnTo>
                <a:lnTo>
                  <a:pt x="14000428" y="2539031"/>
                </a:lnTo>
                <a:lnTo>
                  <a:pt x="0" y="2539031"/>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028713" cy="1129097"/>
            <a:chOff x="0" y="0"/>
            <a:chExt cx="944577" cy="352136"/>
          </a:xfrm>
        </p:grpSpPr>
        <p:sp>
          <p:nvSpPr>
            <p:cNvPr name="Freeform 3" id="3"/>
            <p:cNvSpPr/>
            <p:nvPr/>
          </p:nvSpPr>
          <p:spPr>
            <a:xfrm flipH="false" flipV="false" rot="0">
              <a:off x="0" y="0"/>
              <a:ext cx="944577" cy="352136"/>
            </a:xfrm>
            <a:custGeom>
              <a:avLst/>
              <a:gdLst/>
              <a:ahLst/>
              <a:cxnLst/>
              <a:rect r="r" b="b" t="t" l="l"/>
              <a:pathLst>
                <a:path h="352136" w="944577">
                  <a:moveTo>
                    <a:pt x="38343" y="0"/>
                  </a:moveTo>
                  <a:lnTo>
                    <a:pt x="906235" y="0"/>
                  </a:lnTo>
                  <a:cubicBezTo>
                    <a:pt x="916404" y="0"/>
                    <a:pt x="926156" y="4040"/>
                    <a:pt x="933347" y="11230"/>
                  </a:cubicBezTo>
                  <a:cubicBezTo>
                    <a:pt x="940538" y="18421"/>
                    <a:pt x="944577" y="28174"/>
                    <a:pt x="944577" y="38343"/>
                  </a:cubicBezTo>
                  <a:lnTo>
                    <a:pt x="944577" y="313793"/>
                  </a:lnTo>
                  <a:cubicBezTo>
                    <a:pt x="944577" y="334970"/>
                    <a:pt x="927411" y="352136"/>
                    <a:pt x="906235" y="352136"/>
                  </a:cubicBezTo>
                  <a:lnTo>
                    <a:pt x="38343" y="352136"/>
                  </a:lnTo>
                  <a:cubicBezTo>
                    <a:pt x="28174" y="352136"/>
                    <a:pt x="18421" y="348096"/>
                    <a:pt x="11230" y="340906"/>
                  </a:cubicBezTo>
                  <a:cubicBezTo>
                    <a:pt x="4040" y="333715"/>
                    <a:pt x="0" y="323963"/>
                    <a:pt x="0" y="313793"/>
                  </a:cubicBezTo>
                  <a:lnTo>
                    <a:pt x="0" y="38343"/>
                  </a:lnTo>
                  <a:cubicBezTo>
                    <a:pt x="0" y="17167"/>
                    <a:pt x="17167" y="0"/>
                    <a:pt x="38343"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944577" cy="456911"/>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Dataset </a:t>
              </a:r>
            </a:p>
          </p:txBody>
        </p:sp>
      </p:grpSp>
      <p:grpSp>
        <p:nvGrpSpPr>
          <p:cNvPr name="Group 5" id="5"/>
          <p:cNvGrpSpPr/>
          <p:nvPr/>
        </p:nvGrpSpPr>
        <p:grpSpPr>
          <a:xfrm rot="0">
            <a:off x="-444633" y="9730382"/>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4633" y="-556618"/>
            <a:ext cx="19177267" cy="1113237"/>
            <a:chOff x="0" y="0"/>
            <a:chExt cx="5050803" cy="293198"/>
          </a:xfrm>
        </p:grpSpPr>
        <p:sp>
          <p:nvSpPr>
            <p:cNvPr name="Freeform 9" id="9"/>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0" id="10"/>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7844" y="3925875"/>
            <a:ext cx="16171456" cy="3512567"/>
          </a:xfrm>
          <a:custGeom>
            <a:avLst/>
            <a:gdLst/>
            <a:ahLst/>
            <a:cxnLst/>
            <a:rect r="r" b="b" t="t" l="l"/>
            <a:pathLst>
              <a:path h="3512567" w="16171456">
                <a:moveTo>
                  <a:pt x="0" y="0"/>
                </a:moveTo>
                <a:lnTo>
                  <a:pt x="16171456" y="0"/>
                </a:lnTo>
                <a:lnTo>
                  <a:pt x="16171456" y="3512566"/>
                </a:lnTo>
                <a:lnTo>
                  <a:pt x="0" y="3512566"/>
                </a:lnTo>
                <a:lnTo>
                  <a:pt x="0" y="0"/>
                </a:lnTo>
                <a:close/>
              </a:path>
            </a:pathLst>
          </a:custGeom>
          <a:blipFill>
            <a:blip r:embed="rId2"/>
            <a:stretch>
              <a:fillRect l="-3293" t="0" r="-3293"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28700" y="1059359"/>
            <a:ext cx="10743979" cy="1231731"/>
            <a:chOff x="0" y="0"/>
            <a:chExt cx="3350768" cy="384145"/>
          </a:xfrm>
        </p:grpSpPr>
        <p:sp>
          <p:nvSpPr>
            <p:cNvPr name="Freeform 3" id="3"/>
            <p:cNvSpPr/>
            <p:nvPr/>
          </p:nvSpPr>
          <p:spPr>
            <a:xfrm flipH="false" flipV="false" rot="0">
              <a:off x="0" y="0"/>
              <a:ext cx="3350768" cy="384145"/>
            </a:xfrm>
            <a:custGeom>
              <a:avLst/>
              <a:gdLst/>
              <a:ahLst/>
              <a:cxnLst/>
              <a:rect r="r" b="b" t="t" l="l"/>
              <a:pathLst>
                <a:path h="384145" w="3350768">
                  <a:moveTo>
                    <a:pt x="10809" y="0"/>
                  </a:moveTo>
                  <a:lnTo>
                    <a:pt x="3339960" y="0"/>
                  </a:lnTo>
                  <a:cubicBezTo>
                    <a:pt x="3342826" y="0"/>
                    <a:pt x="3345576" y="1139"/>
                    <a:pt x="3347603" y="3166"/>
                  </a:cubicBezTo>
                  <a:cubicBezTo>
                    <a:pt x="3349630" y="5193"/>
                    <a:pt x="3350768" y="7942"/>
                    <a:pt x="3350768" y="10809"/>
                  </a:cubicBezTo>
                  <a:lnTo>
                    <a:pt x="3350768" y="373336"/>
                  </a:lnTo>
                  <a:cubicBezTo>
                    <a:pt x="3350768" y="376203"/>
                    <a:pt x="3349630" y="378952"/>
                    <a:pt x="3347603" y="380979"/>
                  </a:cubicBezTo>
                  <a:cubicBezTo>
                    <a:pt x="3345576" y="383006"/>
                    <a:pt x="3342826" y="384145"/>
                    <a:pt x="3339960" y="384145"/>
                  </a:cubicBezTo>
                  <a:lnTo>
                    <a:pt x="10809" y="384145"/>
                  </a:lnTo>
                  <a:cubicBezTo>
                    <a:pt x="7942" y="384145"/>
                    <a:pt x="5193" y="383006"/>
                    <a:pt x="3166" y="380979"/>
                  </a:cubicBezTo>
                  <a:cubicBezTo>
                    <a:pt x="1139" y="378952"/>
                    <a:pt x="0" y="376203"/>
                    <a:pt x="0" y="373336"/>
                  </a:cubicBezTo>
                  <a:lnTo>
                    <a:pt x="0" y="10809"/>
                  </a:lnTo>
                  <a:cubicBezTo>
                    <a:pt x="0" y="7942"/>
                    <a:pt x="1139" y="5193"/>
                    <a:pt x="3166" y="3166"/>
                  </a:cubicBezTo>
                  <a:cubicBezTo>
                    <a:pt x="5193" y="1139"/>
                    <a:pt x="7942" y="0"/>
                    <a:pt x="10809" y="0"/>
                  </a:cubicBezTo>
                  <a:close/>
                </a:path>
              </a:pathLst>
            </a:custGeom>
            <a:solidFill>
              <a:srgbClr val="5383FF"/>
            </a:solidFill>
            <a:ln w="9525" cap="sq">
              <a:solidFill>
                <a:srgbClr val="000000"/>
              </a:solidFill>
              <a:prstDash val="solid"/>
              <a:miter/>
            </a:ln>
          </p:spPr>
        </p:sp>
        <p:sp>
          <p:nvSpPr>
            <p:cNvPr name="TextBox 4" id="4"/>
            <p:cNvSpPr txBox="true"/>
            <p:nvPr/>
          </p:nvSpPr>
          <p:spPr>
            <a:xfrm>
              <a:off x="0" y="-104775"/>
              <a:ext cx="3350768" cy="488920"/>
            </a:xfrm>
            <a:prstGeom prst="rect">
              <a:avLst/>
            </a:prstGeom>
          </p:spPr>
          <p:txBody>
            <a:bodyPr anchor="ctr" rtlCol="false" tIns="50800" lIns="50800" bIns="50800" rIns="50800"/>
            <a:lstStyle/>
            <a:p>
              <a:pPr algn="ctr">
                <a:lnSpc>
                  <a:spcPts val="7000"/>
                </a:lnSpc>
                <a:spcBef>
                  <a:spcPct val="0"/>
                </a:spcBef>
              </a:pPr>
              <a:r>
                <a:rPr lang="en-US" sz="5000">
                  <a:solidFill>
                    <a:srgbClr val="FFFFFF"/>
                  </a:solidFill>
                  <a:latin typeface="Open Sans Extra Bold"/>
                </a:rPr>
                <a:t>Exploratory Data Analysis</a:t>
              </a: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2738766"/>
            <a:ext cx="16781760" cy="4612640"/>
          </a:xfrm>
          <a:prstGeom prst="rect">
            <a:avLst/>
          </a:prstGeom>
        </p:spPr>
        <p:txBody>
          <a:bodyPr anchor="t" rtlCol="false" tIns="0" lIns="0" bIns="0" rIns="0">
            <a:spAutoFit/>
          </a:bodyPr>
          <a:lstStyle/>
          <a:p>
            <a:pPr>
              <a:lnSpc>
                <a:spcPts val="4060"/>
              </a:lnSpc>
            </a:pPr>
            <a:r>
              <a:rPr lang="en-US" sz="2900">
                <a:solidFill>
                  <a:srgbClr val="000000"/>
                </a:solidFill>
                <a:latin typeface="Open Sans Extra Bold"/>
              </a:rPr>
              <a:t>On performing an eda on our dataset, we had the following observations and  conclusions:</a:t>
            </a:r>
          </a:p>
          <a:p>
            <a:pPr>
              <a:lnSpc>
                <a:spcPts val="4060"/>
              </a:lnSpc>
            </a:pPr>
          </a:p>
          <a:p>
            <a:pPr>
              <a:lnSpc>
                <a:spcPts val="4060"/>
              </a:lnSpc>
            </a:pPr>
            <a:r>
              <a:rPr lang="en-US" sz="2900">
                <a:solidFill>
                  <a:srgbClr val="000000"/>
                </a:solidFill>
                <a:latin typeface="Open Sans Extra Bold"/>
              </a:rPr>
              <a:t>Observation:  Percentage of Articles having less than 1000 Words ~ 97%</a:t>
            </a:r>
          </a:p>
          <a:p>
            <a:pPr>
              <a:lnSpc>
                <a:spcPts val="4060"/>
              </a:lnSpc>
            </a:pPr>
            <a:r>
              <a:rPr lang="en-US" sz="2900">
                <a:solidFill>
                  <a:srgbClr val="000000"/>
                </a:solidFill>
                <a:latin typeface="Open Sans Extra Bold"/>
              </a:rPr>
              <a:t>Conclusion: Can truncate all the documents to the first 1000 words without losing any important information.</a:t>
            </a:r>
          </a:p>
          <a:p>
            <a:pPr>
              <a:lnSpc>
                <a:spcPts val="4060"/>
              </a:lnSpc>
            </a:pPr>
          </a:p>
          <a:p>
            <a:pPr>
              <a:lnSpc>
                <a:spcPts val="4060"/>
              </a:lnSpc>
            </a:pPr>
          </a:p>
          <a:p>
            <a:pPr>
              <a:lnSpc>
                <a:spcPts val="4060"/>
              </a:lnSpc>
              <a:spcBef>
                <a:spcPct val="0"/>
              </a:spcBef>
            </a:pPr>
          </a:p>
        </p:txBody>
      </p:sp>
      <p:sp>
        <p:nvSpPr>
          <p:cNvPr name="Freeform 9" id="9"/>
          <p:cNvSpPr/>
          <p:nvPr/>
        </p:nvSpPr>
        <p:spPr>
          <a:xfrm flipH="false" flipV="false" rot="0">
            <a:off x="6161119" y="5681850"/>
            <a:ext cx="5965763" cy="4605150"/>
          </a:xfrm>
          <a:custGeom>
            <a:avLst/>
            <a:gdLst/>
            <a:ahLst/>
            <a:cxnLst/>
            <a:rect r="r" b="b" t="t" l="l"/>
            <a:pathLst>
              <a:path h="4605150" w="5965763">
                <a:moveTo>
                  <a:pt x="0" y="0"/>
                </a:moveTo>
                <a:lnTo>
                  <a:pt x="5965762" y="0"/>
                </a:lnTo>
                <a:lnTo>
                  <a:pt x="5965762" y="4605150"/>
                </a:lnTo>
                <a:lnTo>
                  <a:pt x="0" y="4605150"/>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DAGB8f96KlA</dc:identifier>
  <dcterms:modified xsi:type="dcterms:W3CDTF">2011-08-01T06:04:30Z</dcterms:modified>
  <cp:revision>1</cp:revision>
  <dc:title>NLP</dc:title>
</cp:coreProperties>
</file>